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52" r:id="rId1"/>
  </p:sldMasterIdLst>
  <p:sldIdLst>
    <p:sldId id="256" r:id="rId2"/>
    <p:sldId id="258" r:id="rId3"/>
    <p:sldId id="262" r:id="rId4"/>
    <p:sldId id="257" r:id="rId5"/>
    <p:sldId id="263" r:id="rId6"/>
    <p:sldId id="267" r:id="rId7"/>
    <p:sldId id="266" r:id="rId8"/>
    <p:sldId id="265" r:id="rId9"/>
    <p:sldId id="264" r:id="rId10"/>
    <p:sldId id="259" r:id="rId11"/>
    <p:sldId id="260" r:id="rId12"/>
    <p:sldId id="261" r:id="rId13"/>
  </p:sldIdLst>
  <p:sldSz cx="12192000" cy="6858000"/>
  <p:notesSz cx="6858000" cy="9144000"/>
  <p:embeddedFontLst>
    <p:embeddedFont>
      <p:font typeface="Aptos Narrow" panose="020B0004020202020204" pitchFamily="34" charset="0"/>
      <p:regular r:id="rId14"/>
      <p:bold r:id="rId15"/>
      <p:italic r:id="rId16"/>
      <p:boldItalic r:id="rId17"/>
    </p:embeddedFont>
    <p:embeddedFont>
      <p:font typeface="Exo 2" panose="020B0604020202020204" charset="-18"/>
      <p:regular r:id="rId18"/>
      <p:bold r:id="rId19"/>
      <p:italic r:id="rId20"/>
      <p:boldItalic r:id="rId21"/>
    </p:embeddedFont>
    <p:embeddedFont>
      <p:font typeface="Poppins" panose="00000500000000000000" pitchFamily="2" charset="-18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94658"/>
  </p:normalViewPr>
  <p:slideViewPr>
    <p:cSldViewPr snapToGrid="0">
      <p:cViewPr varScale="1">
        <p:scale>
          <a:sx n="71" d="100"/>
          <a:sy n="71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58882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2807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09585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2473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8589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8011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433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2426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3546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7443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241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A7DC96-3A87-42A6-8970-FD575C9108A8}" type="datetimeFigureOut">
              <a:rPr lang="sk-SK" smtClean="0"/>
              <a:t>01.07.2026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D51982-48B2-4C1D-9911-71E1A05FF14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250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0FF3BF-BF87-AAF4-B231-B102735629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4729975"/>
            <a:ext cx="9144000" cy="642144"/>
          </a:xfrm>
        </p:spPr>
        <p:txBody>
          <a:bodyPr>
            <a:noAutofit/>
          </a:bodyPr>
          <a:lstStyle/>
          <a:p>
            <a:r>
              <a:rPr lang="sk-SK" sz="88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Oravský FUTBALOVÝ Zväz</a:t>
            </a:r>
            <a:br>
              <a:rPr lang="sk-SK" sz="12000" dirty="0">
                <a:solidFill>
                  <a:schemeClr val="accent1">
                    <a:lumMod val="50000"/>
                  </a:schemeClr>
                </a:solidFill>
              </a:rPr>
            </a:br>
            <a:endParaRPr lang="sk-SK" sz="1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46DCA03-7DDB-D7B1-2274-12AA00BF2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585"/>
            <a:ext cx="9144000" cy="1655762"/>
          </a:xfrm>
        </p:spPr>
        <p:txBody>
          <a:bodyPr>
            <a:noAutofit/>
          </a:bodyPr>
          <a:lstStyle/>
          <a:p>
            <a:r>
              <a:rPr lang="sk-SK" sz="4000" b="1" dirty="0">
                <a:solidFill>
                  <a:schemeClr val="accent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Sezóna 2026/2027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EE4C2F47-5F9B-8389-4050-B36A121E6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79" y="553260"/>
            <a:ext cx="733039" cy="93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81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>
            <a:extLst>
              <a:ext uri="{FF2B5EF4-FFF2-40B4-BE49-F238E27FC236}">
                <a16:creationId xmlns:a16="http://schemas.microsoft.com/office/drawing/2014/main" id="{7208107A-C07A-AE5F-A69C-BD255764AF71}"/>
              </a:ext>
            </a:extLst>
          </p:cNvPr>
          <p:cNvSpPr txBox="1"/>
          <p:nvPr/>
        </p:nvSpPr>
        <p:spPr>
          <a:xfrm>
            <a:off x="7781468" y="600175"/>
            <a:ext cx="5415161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60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Termíny</a:t>
            </a:r>
            <a:br>
              <a:rPr lang="sk-SK" sz="6000" dirty="0">
                <a:latin typeface="Coluna" panose="02000506000000020003" pitchFamily="50" charset="0"/>
              </a:rPr>
            </a:br>
            <a:r>
              <a:rPr lang="sk-SK" sz="6000" dirty="0">
                <a:solidFill>
                  <a:schemeClr val="accent2"/>
                </a:solidFill>
                <a:latin typeface="Coluna" panose="02000506000000020003" pitchFamily="50" charset="0"/>
              </a:rPr>
              <a:t>začiatku</a:t>
            </a: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D4329C61-8542-C375-1D00-D1228BC6CC27}"/>
              </a:ext>
            </a:extLst>
          </p:cNvPr>
          <p:cNvSpPr txBox="1"/>
          <p:nvPr/>
        </p:nvSpPr>
        <p:spPr>
          <a:xfrm>
            <a:off x="297650" y="600175"/>
            <a:ext cx="477468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60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Dôležité </a:t>
            </a:r>
            <a:r>
              <a:rPr lang="sk-SK" sz="6000" dirty="0">
                <a:solidFill>
                  <a:schemeClr val="accent2"/>
                </a:solidFill>
                <a:latin typeface="Coluna" panose="02000506000000020003" pitchFamily="50" charset="0"/>
              </a:rPr>
              <a:t>termíny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27652B77-18A3-1411-88FE-43BE1F98C048}"/>
              </a:ext>
            </a:extLst>
          </p:cNvPr>
          <p:cNvSpPr txBox="1"/>
          <p:nvPr/>
        </p:nvSpPr>
        <p:spPr>
          <a:xfrm>
            <a:off x="8026252" y="2235675"/>
            <a:ext cx="3474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8.8. 2026 / 27. 3. 2027</a:t>
            </a:r>
            <a:endParaRPr lang="sk-SK" sz="1400" dirty="0">
              <a:solidFill>
                <a:schemeClr val="accent1">
                  <a:lumMod val="50000"/>
                </a:schemeClr>
              </a:solidFill>
              <a:latin typeface="Coluna" panose="02000506000000020003" pitchFamily="50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88245493-52AC-481F-0397-547BF842F760}"/>
              </a:ext>
            </a:extLst>
          </p:cNvPr>
          <p:cNvSpPr txBox="1"/>
          <p:nvPr/>
        </p:nvSpPr>
        <p:spPr>
          <a:xfrm>
            <a:off x="8026252" y="3456010"/>
            <a:ext cx="3474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21.8. 2026 / 3. 4. 2027</a:t>
            </a:r>
            <a:endParaRPr lang="sk-SK" sz="1400" dirty="0">
              <a:solidFill>
                <a:schemeClr val="accent1">
                  <a:lumMod val="50000"/>
                </a:schemeClr>
              </a:solidFill>
              <a:latin typeface="Coluna" panose="02000506000000020003" pitchFamily="50" charset="0"/>
            </a:endParaRPr>
          </a:p>
        </p:txBody>
      </p:sp>
      <p:sp>
        <p:nvSpPr>
          <p:cNvPr id="16" name="BlokTextu 15">
            <a:extLst>
              <a:ext uri="{FF2B5EF4-FFF2-40B4-BE49-F238E27FC236}">
                <a16:creationId xmlns:a16="http://schemas.microsoft.com/office/drawing/2014/main" id="{625CBB53-FDAE-E26A-6ACC-DB47D05094A0}"/>
              </a:ext>
            </a:extLst>
          </p:cNvPr>
          <p:cNvSpPr txBox="1"/>
          <p:nvPr/>
        </p:nvSpPr>
        <p:spPr>
          <a:xfrm>
            <a:off x="8017864" y="4970956"/>
            <a:ext cx="3555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26. 8. 2026 / 3. 4. 2027</a:t>
            </a:r>
            <a:endParaRPr lang="sk-SK" sz="1400" dirty="0">
              <a:solidFill>
                <a:schemeClr val="accent1">
                  <a:lumMod val="50000"/>
                </a:schemeClr>
              </a:solidFill>
              <a:latin typeface="Coluna" panose="02000506000000020003" pitchFamily="50" charset="0"/>
            </a:endParaRPr>
          </a:p>
        </p:txBody>
      </p:sp>
      <p:sp>
        <p:nvSpPr>
          <p:cNvPr id="17" name="BlokTextu 16">
            <a:extLst>
              <a:ext uri="{FF2B5EF4-FFF2-40B4-BE49-F238E27FC236}">
                <a16:creationId xmlns:a16="http://schemas.microsoft.com/office/drawing/2014/main" id="{B40779DE-9AB7-4BF5-D92E-394B7DDED0A9}"/>
              </a:ext>
            </a:extLst>
          </p:cNvPr>
          <p:cNvSpPr txBox="1"/>
          <p:nvPr/>
        </p:nvSpPr>
        <p:spPr>
          <a:xfrm>
            <a:off x="8045501" y="2736749"/>
            <a:ext cx="1132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latin typeface="Poppins" panose="00000500000000000000" pitchFamily="2" charset="-18"/>
                <a:cs typeface="Poppins" panose="00000500000000000000" pitchFamily="2" charset="-18"/>
              </a:rPr>
              <a:t>VII. liga.</a:t>
            </a:r>
          </a:p>
        </p:txBody>
      </p:sp>
      <p:sp>
        <p:nvSpPr>
          <p:cNvPr id="18" name="BlokTextu 17">
            <a:extLst>
              <a:ext uri="{FF2B5EF4-FFF2-40B4-BE49-F238E27FC236}">
                <a16:creationId xmlns:a16="http://schemas.microsoft.com/office/drawing/2014/main" id="{57D7F027-99E3-05F9-D9D1-CFBF5681DDAE}"/>
              </a:ext>
            </a:extLst>
          </p:cNvPr>
          <p:cNvSpPr txBox="1"/>
          <p:nvPr/>
        </p:nvSpPr>
        <p:spPr>
          <a:xfrm>
            <a:off x="8068361" y="4034994"/>
            <a:ext cx="11945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latin typeface="Poppins" panose="00000500000000000000" pitchFamily="2" charset="-18"/>
                <a:cs typeface="Poppins" panose="00000500000000000000" pitchFamily="2" charset="-18"/>
              </a:rPr>
              <a:t>VIII. liga.</a:t>
            </a:r>
            <a:endParaRPr lang="en-US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sk-SK" sz="2000" dirty="0">
                <a:latin typeface="Poppins" panose="00000500000000000000" pitchFamily="2" charset="-18"/>
                <a:cs typeface="Poppins" panose="00000500000000000000" pitchFamily="2" charset="-18"/>
              </a:rPr>
              <a:t>U19</a:t>
            </a:r>
            <a:endParaRPr lang="en-US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9" name="BlokTextu 18">
            <a:extLst>
              <a:ext uri="{FF2B5EF4-FFF2-40B4-BE49-F238E27FC236}">
                <a16:creationId xmlns:a16="http://schemas.microsoft.com/office/drawing/2014/main" id="{6C5382B6-5265-1A75-5C06-AE0766241249}"/>
              </a:ext>
            </a:extLst>
          </p:cNvPr>
          <p:cNvSpPr txBox="1"/>
          <p:nvPr/>
        </p:nvSpPr>
        <p:spPr>
          <a:xfrm>
            <a:off x="8022641" y="5514915"/>
            <a:ext cx="1354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latin typeface="Poppins" panose="00000500000000000000" pitchFamily="2" charset="-18"/>
                <a:cs typeface="Poppins" panose="00000500000000000000" pitchFamily="2" charset="-18"/>
              </a:rPr>
              <a:t>Prípravky</a:t>
            </a:r>
          </a:p>
        </p:txBody>
      </p:sp>
      <p:sp>
        <p:nvSpPr>
          <p:cNvPr id="20" name="BlokTextu 19">
            <a:extLst>
              <a:ext uri="{FF2B5EF4-FFF2-40B4-BE49-F238E27FC236}">
                <a16:creationId xmlns:a16="http://schemas.microsoft.com/office/drawing/2014/main" id="{ED5934B3-F748-7A7A-09FD-620EC8121F92}"/>
              </a:ext>
            </a:extLst>
          </p:cNvPr>
          <p:cNvSpPr txBox="1"/>
          <p:nvPr/>
        </p:nvSpPr>
        <p:spPr>
          <a:xfrm>
            <a:off x="756916" y="2321772"/>
            <a:ext cx="34086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24000"/>
            <a:r>
              <a:rPr lang="sk-SK" sz="4000" b="1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12. a 13. 6. 2027</a:t>
            </a:r>
            <a:br>
              <a:rPr lang="sk-SK" sz="4000" b="1" dirty="0">
                <a:latin typeface="Coluna" panose="02000506000000020003" pitchFamily="50" charset="0"/>
              </a:rPr>
            </a:br>
            <a:r>
              <a:rPr lang="sk-SK" sz="4000" dirty="0">
                <a:solidFill>
                  <a:schemeClr val="accent1">
                    <a:lumMod val="75000"/>
                  </a:schemeClr>
                </a:solidFill>
                <a:latin typeface="Coluna" panose="02000506000000020003" pitchFamily="50" charset="0"/>
                <a:cs typeface="Poppins" panose="00000500000000000000" pitchFamily="2" charset="-18"/>
              </a:rPr>
              <a:t>Finálový</a:t>
            </a:r>
            <a:br>
              <a:rPr lang="sk-SK" sz="4000" dirty="0">
                <a:solidFill>
                  <a:schemeClr val="accent1">
                    <a:lumMod val="75000"/>
                  </a:schemeClr>
                </a:solidFill>
                <a:latin typeface="Coluna" panose="02000506000000020003" pitchFamily="50" charset="0"/>
                <a:cs typeface="Poppins" panose="00000500000000000000" pitchFamily="2" charset="-18"/>
              </a:rPr>
            </a:br>
            <a:r>
              <a:rPr lang="sk-SK" sz="4000" dirty="0">
                <a:solidFill>
                  <a:schemeClr val="accent1">
                    <a:lumMod val="75000"/>
                  </a:schemeClr>
                </a:solidFill>
                <a:latin typeface="Coluna" panose="02000506000000020003" pitchFamily="50" charset="0"/>
                <a:cs typeface="Poppins" panose="00000500000000000000" pitchFamily="2" charset="-18"/>
              </a:rPr>
              <a:t>turnaj</a:t>
            </a:r>
          </a:p>
        </p:txBody>
      </p:sp>
      <p:pic>
        <p:nvPicPr>
          <p:cNvPr id="27" name="Obrázok 26">
            <a:extLst>
              <a:ext uri="{FF2B5EF4-FFF2-40B4-BE49-F238E27FC236}">
                <a16:creationId xmlns:a16="http://schemas.microsoft.com/office/drawing/2014/main" id="{1AAD7098-92D6-529D-272B-0CD16F121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sp>
        <p:nvSpPr>
          <p:cNvPr id="28" name="Obdĺžnik 27">
            <a:extLst>
              <a:ext uri="{FF2B5EF4-FFF2-40B4-BE49-F238E27FC236}">
                <a16:creationId xmlns:a16="http://schemas.microsoft.com/office/drawing/2014/main" id="{8ECFDCE7-2459-8E03-3BEA-6B8A269C3032}"/>
              </a:ext>
            </a:extLst>
          </p:cNvPr>
          <p:cNvSpPr/>
          <p:nvPr/>
        </p:nvSpPr>
        <p:spPr>
          <a:xfrm rot="16200000">
            <a:off x="10003062" y="-1955827"/>
            <a:ext cx="233111" cy="41447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9" name="Obdĺžnik 28">
            <a:extLst>
              <a:ext uri="{FF2B5EF4-FFF2-40B4-BE49-F238E27FC236}">
                <a16:creationId xmlns:a16="http://schemas.microsoft.com/office/drawing/2014/main" id="{4047EE42-9146-9405-14A0-B27F9F749189}"/>
              </a:ext>
            </a:extLst>
          </p:cNvPr>
          <p:cNvSpPr/>
          <p:nvPr/>
        </p:nvSpPr>
        <p:spPr>
          <a:xfrm rot="16200000">
            <a:off x="1422400" y="5184775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0" name="Obdĺžnik 29">
            <a:extLst>
              <a:ext uri="{FF2B5EF4-FFF2-40B4-BE49-F238E27FC236}">
                <a16:creationId xmlns:a16="http://schemas.microsoft.com/office/drawing/2014/main" id="{61CF48BB-7D9D-9122-B14A-A2AB4598E3F9}"/>
              </a:ext>
            </a:extLst>
          </p:cNvPr>
          <p:cNvSpPr/>
          <p:nvPr/>
        </p:nvSpPr>
        <p:spPr>
          <a:xfrm>
            <a:off x="7909237" y="3470171"/>
            <a:ext cx="45720" cy="122095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1" name="Obdĺžnik 30">
            <a:extLst>
              <a:ext uri="{FF2B5EF4-FFF2-40B4-BE49-F238E27FC236}">
                <a16:creationId xmlns:a16="http://schemas.microsoft.com/office/drawing/2014/main" id="{BAA2E412-28FD-25A6-7C04-F012D2805750}"/>
              </a:ext>
            </a:extLst>
          </p:cNvPr>
          <p:cNvSpPr/>
          <p:nvPr/>
        </p:nvSpPr>
        <p:spPr>
          <a:xfrm>
            <a:off x="7909237" y="2321772"/>
            <a:ext cx="45720" cy="84686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3" name="BlokTextu 32">
            <a:extLst>
              <a:ext uri="{FF2B5EF4-FFF2-40B4-BE49-F238E27FC236}">
                <a16:creationId xmlns:a16="http://schemas.microsoft.com/office/drawing/2014/main" id="{9F37BC92-273D-5AD1-279C-0E4B91777F64}"/>
              </a:ext>
            </a:extLst>
          </p:cNvPr>
          <p:cNvSpPr txBox="1"/>
          <p:nvPr/>
        </p:nvSpPr>
        <p:spPr>
          <a:xfrm>
            <a:off x="9528131" y="4060547"/>
            <a:ext cx="10054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dirty="0">
                <a:latin typeface="Poppins" panose="00000500000000000000" pitchFamily="2" charset="-18"/>
                <a:cs typeface="Poppins" panose="00000500000000000000" pitchFamily="2" charset="-18"/>
              </a:rPr>
              <a:t>U15</a:t>
            </a:r>
            <a:endParaRPr lang="en-US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sk-SK" sz="2000" dirty="0">
                <a:latin typeface="Poppins" panose="00000500000000000000" pitchFamily="2" charset="-18"/>
                <a:cs typeface="Poppins" panose="00000500000000000000" pitchFamily="2" charset="-18"/>
              </a:rPr>
              <a:t>U13</a:t>
            </a:r>
          </a:p>
        </p:txBody>
      </p:sp>
      <p:sp>
        <p:nvSpPr>
          <p:cNvPr id="34" name="Obdĺžnik 33">
            <a:extLst>
              <a:ext uri="{FF2B5EF4-FFF2-40B4-BE49-F238E27FC236}">
                <a16:creationId xmlns:a16="http://schemas.microsoft.com/office/drawing/2014/main" id="{7D1D52EF-94BB-B7C9-C687-13232B37DD8B}"/>
              </a:ext>
            </a:extLst>
          </p:cNvPr>
          <p:cNvSpPr/>
          <p:nvPr/>
        </p:nvSpPr>
        <p:spPr>
          <a:xfrm>
            <a:off x="7909237" y="5045922"/>
            <a:ext cx="45720" cy="84686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cxnSp>
        <p:nvCxnSpPr>
          <p:cNvPr id="35" name="Rovná spojnica 34">
            <a:extLst>
              <a:ext uri="{FF2B5EF4-FFF2-40B4-BE49-F238E27FC236}">
                <a16:creationId xmlns:a16="http://schemas.microsoft.com/office/drawing/2014/main" id="{A602250C-4329-C614-05DF-705986353499}"/>
              </a:ext>
            </a:extLst>
          </p:cNvPr>
          <p:cNvCxnSpPr>
            <a:cxnSpLocks/>
          </p:cNvCxnSpPr>
          <p:nvPr/>
        </p:nvCxnSpPr>
        <p:spPr>
          <a:xfrm>
            <a:off x="7385756" y="1687006"/>
            <a:ext cx="0" cy="4228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BlokTextu 36">
            <a:extLst>
              <a:ext uri="{FF2B5EF4-FFF2-40B4-BE49-F238E27FC236}">
                <a16:creationId xmlns:a16="http://schemas.microsoft.com/office/drawing/2014/main" id="{1B70FB32-0233-03BF-FBC1-2FA2943D7E7A}"/>
              </a:ext>
            </a:extLst>
          </p:cNvPr>
          <p:cNvSpPr txBox="1"/>
          <p:nvPr/>
        </p:nvSpPr>
        <p:spPr>
          <a:xfrm>
            <a:off x="5936462" y="2294581"/>
            <a:ext cx="23131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4000" b="1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29. 6. 2027</a:t>
            </a:r>
            <a:br>
              <a:rPr lang="sk-SK" sz="4000" b="1" dirty="0">
                <a:latin typeface="Coluna" panose="02000506000000020003" pitchFamily="50" charset="0"/>
              </a:rPr>
            </a:br>
            <a:r>
              <a:rPr lang="sk-SK" sz="4000" dirty="0">
                <a:solidFill>
                  <a:schemeClr val="accent1">
                    <a:lumMod val="75000"/>
                  </a:schemeClr>
                </a:solidFill>
                <a:latin typeface="Coluna" panose="02000506000000020003" pitchFamily="50" charset="0"/>
                <a:cs typeface="Poppins" panose="00000500000000000000" pitchFamily="2" charset="-18"/>
              </a:rPr>
              <a:t>Aktív</a:t>
            </a:r>
          </a:p>
        </p:txBody>
      </p:sp>
      <p:sp>
        <p:nvSpPr>
          <p:cNvPr id="39" name="BlokTextu 38">
            <a:extLst>
              <a:ext uri="{FF2B5EF4-FFF2-40B4-BE49-F238E27FC236}">
                <a16:creationId xmlns:a16="http://schemas.microsoft.com/office/drawing/2014/main" id="{F42090B1-05AC-1BD1-C60C-DFEF83B50F9B}"/>
              </a:ext>
            </a:extLst>
          </p:cNvPr>
          <p:cNvSpPr txBox="1"/>
          <p:nvPr/>
        </p:nvSpPr>
        <p:spPr>
          <a:xfrm>
            <a:off x="3236769" y="2321772"/>
            <a:ext cx="30645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4000" b="1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19. 6. 2027</a:t>
            </a:r>
            <a:r>
              <a:rPr lang="sk-SK" sz="40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 </a:t>
            </a:r>
            <a:br>
              <a:rPr lang="sk-SK" sz="4000" dirty="0">
                <a:latin typeface="Coluna" panose="02000506000000020003" pitchFamily="50" charset="0"/>
              </a:rPr>
            </a:br>
            <a:r>
              <a:rPr lang="sk-SK" sz="4000" dirty="0">
                <a:solidFill>
                  <a:schemeClr val="accent1">
                    <a:lumMod val="75000"/>
                  </a:schemeClr>
                </a:solidFill>
                <a:latin typeface="Coluna" panose="02000506000000020003" pitchFamily="50" charset="0"/>
                <a:cs typeface="Poppins" panose="00000500000000000000" pitchFamily="2" charset="-18"/>
              </a:rPr>
              <a:t>Ukončenie </a:t>
            </a:r>
            <a:br>
              <a:rPr lang="sk-SK" sz="4000" dirty="0">
                <a:solidFill>
                  <a:schemeClr val="accent1">
                    <a:lumMod val="75000"/>
                  </a:schemeClr>
                </a:solidFill>
                <a:latin typeface="Coluna" panose="02000506000000020003" pitchFamily="50" charset="0"/>
                <a:cs typeface="Poppins" panose="00000500000000000000" pitchFamily="2" charset="-18"/>
              </a:rPr>
            </a:br>
            <a:r>
              <a:rPr lang="sk-SK" sz="4000" dirty="0">
                <a:solidFill>
                  <a:schemeClr val="accent1">
                    <a:lumMod val="75000"/>
                  </a:schemeClr>
                </a:solidFill>
                <a:latin typeface="Coluna" panose="02000506000000020003" pitchFamily="50" charset="0"/>
                <a:cs typeface="Poppins" panose="00000500000000000000" pitchFamily="2" charset="-18"/>
              </a:rPr>
              <a:t>sezóny </a:t>
            </a:r>
          </a:p>
        </p:txBody>
      </p:sp>
      <p:sp>
        <p:nvSpPr>
          <p:cNvPr id="40" name="Obdĺžnik 39">
            <a:extLst>
              <a:ext uri="{FF2B5EF4-FFF2-40B4-BE49-F238E27FC236}">
                <a16:creationId xmlns:a16="http://schemas.microsoft.com/office/drawing/2014/main" id="{7E7AB0E8-0FA6-0C29-AA23-AC28DA084B5F}"/>
              </a:ext>
            </a:extLst>
          </p:cNvPr>
          <p:cNvSpPr/>
          <p:nvPr/>
        </p:nvSpPr>
        <p:spPr>
          <a:xfrm>
            <a:off x="506641" y="2799478"/>
            <a:ext cx="45768" cy="84775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4000">
              <a:solidFill>
                <a:schemeClr val="accent2"/>
              </a:solidFill>
            </a:endParaRPr>
          </a:p>
        </p:txBody>
      </p:sp>
      <p:sp>
        <p:nvSpPr>
          <p:cNvPr id="42" name="Obdĺžnik 41">
            <a:extLst>
              <a:ext uri="{FF2B5EF4-FFF2-40B4-BE49-F238E27FC236}">
                <a16:creationId xmlns:a16="http://schemas.microsoft.com/office/drawing/2014/main" id="{EDC30C6E-B430-C085-486B-40AA2FAAA267}"/>
              </a:ext>
            </a:extLst>
          </p:cNvPr>
          <p:cNvSpPr/>
          <p:nvPr/>
        </p:nvSpPr>
        <p:spPr>
          <a:xfrm>
            <a:off x="3182605" y="2799478"/>
            <a:ext cx="45768" cy="84775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4000">
              <a:solidFill>
                <a:schemeClr val="accent2"/>
              </a:solidFill>
            </a:endParaRPr>
          </a:p>
        </p:txBody>
      </p:sp>
      <p:sp>
        <p:nvSpPr>
          <p:cNvPr id="44" name="Obdĺžnik 43">
            <a:extLst>
              <a:ext uri="{FF2B5EF4-FFF2-40B4-BE49-F238E27FC236}">
                <a16:creationId xmlns:a16="http://schemas.microsoft.com/office/drawing/2014/main" id="{538FA36A-5205-A2D9-526F-F8E4A667ECAD}"/>
              </a:ext>
            </a:extLst>
          </p:cNvPr>
          <p:cNvSpPr/>
          <p:nvPr/>
        </p:nvSpPr>
        <p:spPr>
          <a:xfrm>
            <a:off x="5773679" y="2736749"/>
            <a:ext cx="45768" cy="84775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40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596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>
            <a:extLst>
              <a:ext uri="{FF2B5EF4-FFF2-40B4-BE49-F238E27FC236}">
                <a16:creationId xmlns:a16="http://schemas.microsoft.com/office/drawing/2014/main" id="{C7F52047-BDB6-0B8E-E143-25B82A612143}"/>
              </a:ext>
            </a:extLst>
          </p:cNvPr>
          <p:cNvSpPr/>
          <p:nvPr/>
        </p:nvSpPr>
        <p:spPr>
          <a:xfrm rot="5400000">
            <a:off x="-1789618" y="1743254"/>
            <a:ext cx="6858000" cy="337149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9B296E0F-8671-8EE1-6C62-B0D209F525BD}"/>
              </a:ext>
            </a:extLst>
          </p:cNvPr>
          <p:cNvSpPr txBox="1"/>
          <p:nvPr/>
        </p:nvSpPr>
        <p:spPr>
          <a:xfrm>
            <a:off x="650192" y="2599464"/>
            <a:ext cx="2207308" cy="1647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900"/>
              </a:lnSpc>
            </a:pPr>
            <a:r>
              <a:rPr lang="sk-SK" sz="6000" b="1" dirty="0">
                <a:solidFill>
                  <a:schemeClr val="bg1"/>
                </a:solidFill>
                <a:latin typeface="Coluna" panose="02000506000000020003" pitchFamily="50" charset="0"/>
              </a:rPr>
              <a:t>Herný </a:t>
            </a:r>
            <a:r>
              <a:rPr lang="sk-SK" sz="5400" b="1" dirty="0">
                <a:solidFill>
                  <a:schemeClr val="accent2"/>
                </a:solidFill>
                <a:latin typeface="Coluna" panose="02000506000000020003" pitchFamily="50" charset="0"/>
              </a:rPr>
              <a:t>systém</a:t>
            </a:r>
            <a:endParaRPr lang="sk-SK" sz="6000" b="1" dirty="0">
              <a:solidFill>
                <a:schemeClr val="accent2"/>
              </a:solidFill>
              <a:latin typeface="Coluna" panose="02000506000000020003" pitchFamily="50" charset="0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A3F3FF29-A664-C2BD-30E9-5375FA110494}"/>
              </a:ext>
            </a:extLst>
          </p:cNvPr>
          <p:cNvSpPr txBox="1"/>
          <p:nvPr/>
        </p:nvSpPr>
        <p:spPr>
          <a:xfrm>
            <a:off x="7809462" y="3981950"/>
            <a:ext cx="3725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b="1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U11 a U9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A666D850-A4F0-842B-1E38-8594F6267517}"/>
              </a:ext>
            </a:extLst>
          </p:cNvPr>
          <p:cNvSpPr txBox="1"/>
          <p:nvPr/>
        </p:nvSpPr>
        <p:spPr>
          <a:xfrm>
            <a:off x="7809462" y="1807128"/>
            <a:ext cx="3725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U13</a:t>
            </a:r>
            <a:endParaRPr lang="sk-SK" sz="3600" b="1" dirty="0">
              <a:solidFill>
                <a:schemeClr val="accent1">
                  <a:lumMod val="50000"/>
                </a:schemeClr>
              </a:solidFill>
              <a:latin typeface="Coluna" panose="02000506000000020003" pitchFamily="50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26EF6045-F95D-A45B-B486-8E94957286BB}"/>
              </a:ext>
            </a:extLst>
          </p:cNvPr>
          <p:cNvSpPr txBox="1"/>
          <p:nvPr/>
        </p:nvSpPr>
        <p:spPr>
          <a:xfrm>
            <a:off x="3862344" y="2379488"/>
            <a:ext cx="3725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U19</a:t>
            </a:r>
            <a:endParaRPr lang="sk-SK" sz="3600" b="1" dirty="0">
              <a:solidFill>
                <a:schemeClr val="accent1">
                  <a:lumMod val="50000"/>
                </a:schemeClr>
              </a:solidFill>
              <a:latin typeface="Coluna" panose="02000506000000020003" pitchFamily="50" charset="0"/>
            </a:endParaRP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6916311E-DA39-66ED-0F3F-E2FA597C018A}"/>
              </a:ext>
            </a:extLst>
          </p:cNvPr>
          <p:cNvSpPr txBox="1"/>
          <p:nvPr/>
        </p:nvSpPr>
        <p:spPr>
          <a:xfrm>
            <a:off x="3862344" y="961848"/>
            <a:ext cx="3725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VII. liga a VIII. liga</a:t>
            </a:r>
            <a:endParaRPr lang="sk-SK" sz="3600" b="1" dirty="0">
              <a:solidFill>
                <a:schemeClr val="accent1">
                  <a:lumMod val="50000"/>
                </a:schemeClr>
              </a:solidFill>
              <a:latin typeface="Coluna" panose="02000506000000020003" pitchFamily="50" charset="0"/>
            </a:endParaRP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623C6C5D-B437-619A-B2BF-17840FEBE598}"/>
              </a:ext>
            </a:extLst>
          </p:cNvPr>
          <p:cNvSpPr txBox="1"/>
          <p:nvPr/>
        </p:nvSpPr>
        <p:spPr>
          <a:xfrm>
            <a:off x="3862344" y="4488544"/>
            <a:ext cx="3725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U15</a:t>
            </a:r>
            <a:endParaRPr lang="sk-SK" sz="3600" b="1" dirty="0">
              <a:solidFill>
                <a:schemeClr val="accent1">
                  <a:lumMod val="50000"/>
                </a:schemeClr>
              </a:solidFill>
              <a:latin typeface="Coluna" panose="02000506000000020003" pitchFamily="50" charset="0"/>
            </a:endParaRPr>
          </a:p>
        </p:txBody>
      </p:sp>
      <p:sp>
        <p:nvSpPr>
          <p:cNvPr id="12" name="BlokTextu 11">
            <a:extLst>
              <a:ext uri="{FF2B5EF4-FFF2-40B4-BE49-F238E27FC236}">
                <a16:creationId xmlns:a16="http://schemas.microsoft.com/office/drawing/2014/main" id="{8E0A98A4-E590-023D-5C3F-6F9C373B77AD}"/>
              </a:ext>
            </a:extLst>
          </p:cNvPr>
          <p:cNvSpPr txBox="1"/>
          <p:nvPr/>
        </p:nvSpPr>
        <p:spPr>
          <a:xfrm>
            <a:off x="3862344" y="1545519"/>
            <a:ext cx="3291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latin typeface="Exo 2" pitchFamily="2" charset="-18"/>
                <a:ea typeface="Exo 2" pitchFamily="2" charset="-18"/>
              </a:rPr>
              <a:t>každý s každým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 err="1">
                <a:latin typeface="Exo 2" pitchFamily="2" charset="-18"/>
                <a:ea typeface="Exo 2" pitchFamily="2" charset="-18"/>
              </a:rPr>
              <a:t>dvojkolovo</a:t>
            </a:r>
            <a:endParaRPr lang="sk-SK" sz="1600" dirty="0">
              <a:latin typeface="Exo 2" pitchFamily="2" charset="-18"/>
              <a:ea typeface="Exo 2" pitchFamily="2" charset="-18"/>
            </a:endParaRPr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7BE45FCA-83CD-7EF2-C487-3E1429104BFD}"/>
              </a:ext>
            </a:extLst>
          </p:cNvPr>
          <p:cNvSpPr txBox="1"/>
          <p:nvPr/>
        </p:nvSpPr>
        <p:spPr>
          <a:xfrm>
            <a:off x="3862344" y="2972892"/>
            <a:ext cx="3725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 err="1">
                <a:latin typeface="Exo 2" pitchFamily="2" charset="-18"/>
                <a:ea typeface="Exo 2" pitchFamily="2" charset="-18"/>
              </a:rPr>
              <a:t>Jednokolovo</a:t>
            </a:r>
            <a:endParaRPr lang="en-US" sz="1600" dirty="0">
              <a:latin typeface="Exo 2" pitchFamily="2" charset="-18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latin typeface="Exo 2" pitchFamily="2" charset="-18"/>
                <a:ea typeface="Exo 2" pitchFamily="2" charset="-18"/>
              </a:rPr>
              <a:t>následne rozdelenie</a:t>
            </a:r>
            <a:br>
              <a:rPr lang="en-US" sz="1600" dirty="0">
                <a:latin typeface="Exo 2" pitchFamily="2" charset="-18"/>
                <a:ea typeface="Exo 2" pitchFamily="2" charset="-18"/>
              </a:rPr>
            </a:br>
            <a:r>
              <a:rPr lang="sk-SK" sz="1600" dirty="0">
                <a:latin typeface="Exo 2" pitchFamily="2" charset="-18"/>
                <a:ea typeface="Exo 2" pitchFamily="2" charset="-18"/>
              </a:rPr>
              <a:t>do 2 výkonnostných skupín</a:t>
            </a:r>
            <a:endParaRPr lang="en-US" sz="1600" dirty="0">
              <a:latin typeface="Exo 2" pitchFamily="2" charset="-18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latin typeface="Exo 2" pitchFamily="2" charset="-18"/>
                <a:ea typeface="Exo 2" pitchFamily="2" charset="-18"/>
              </a:rPr>
              <a:t>zápasy sa odohrajú </a:t>
            </a:r>
            <a:r>
              <a:rPr lang="sk-SK" sz="1600" dirty="0" err="1">
                <a:latin typeface="Exo 2" pitchFamily="2" charset="-18"/>
                <a:ea typeface="Exo 2" pitchFamily="2" charset="-18"/>
              </a:rPr>
              <a:t>dvojkolovo</a:t>
            </a:r>
            <a:endParaRPr lang="sk-SK" sz="1600" dirty="0">
              <a:latin typeface="Exo 2" pitchFamily="2" charset="-18"/>
              <a:ea typeface="Exo 2" pitchFamily="2" charset="-18"/>
            </a:endParaRPr>
          </a:p>
        </p:txBody>
      </p:sp>
      <p:sp>
        <p:nvSpPr>
          <p:cNvPr id="15" name="BlokTextu 14">
            <a:extLst>
              <a:ext uri="{FF2B5EF4-FFF2-40B4-BE49-F238E27FC236}">
                <a16:creationId xmlns:a16="http://schemas.microsoft.com/office/drawing/2014/main" id="{05A03DCC-1DFA-11FB-EC0D-690A5B8FB557}"/>
              </a:ext>
            </a:extLst>
          </p:cNvPr>
          <p:cNvSpPr txBox="1"/>
          <p:nvPr/>
        </p:nvSpPr>
        <p:spPr>
          <a:xfrm>
            <a:off x="7809462" y="2345869"/>
            <a:ext cx="41539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latin typeface="Exo 2" pitchFamily="2" charset="-18"/>
                <a:ea typeface="Exo 2" pitchFamily="2" charset="-18"/>
              </a:rPr>
              <a:t>rozdelenie do dvoch skupín</a:t>
            </a:r>
            <a:endParaRPr lang="en-US" sz="1600" dirty="0">
              <a:latin typeface="Exo 2" pitchFamily="2" charset="-18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latin typeface="Exo 2" pitchFamily="2" charset="-18"/>
                <a:ea typeface="Exo 2" pitchFamily="2" charset="-18"/>
              </a:rPr>
              <a:t>zápasy sa odohrajú </a:t>
            </a:r>
            <a:r>
              <a:rPr lang="sk-SK" sz="1600" dirty="0" err="1">
                <a:latin typeface="Exo 2" pitchFamily="2" charset="-18"/>
                <a:ea typeface="Exo 2" pitchFamily="2" charset="-18"/>
              </a:rPr>
              <a:t>jednokolovo</a:t>
            </a:r>
            <a:endParaRPr lang="en-US" sz="1600" dirty="0">
              <a:latin typeface="Exo 2" pitchFamily="2" charset="-18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latin typeface="Exo 2" pitchFamily="2" charset="-18"/>
                <a:ea typeface="Exo 2" pitchFamily="2" charset="-18"/>
              </a:rPr>
              <a:t>následne rozdelenie </a:t>
            </a:r>
            <a:br>
              <a:rPr lang="en-US" sz="1600" dirty="0">
                <a:latin typeface="Exo 2" pitchFamily="2" charset="-18"/>
                <a:ea typeface="Exo 2" pitchFamily="2" charset="-18"/>
              </a:rPr>
            </a:br>
            <a:r>
              <a:rPr lang="sk-SK" sz="1600" dirty="0">
                <a:latin typeface="Exo 2" pitchFamily="2" charset="-18"/>
                <a:ea typeface="Exo 2" pitchFamily="2" charset="-18"/>
              </a:rPr>
              <a:t>do 2 výkonnostných skupín</a:t>
            </a:r>
            <a:endParaRPr lang="en-US" sz="1600" dirty="0">
              <a:latin typeface="Exo 2" pitchFamily="2" charset="-18"/>
              <a:ea typeface="Exo 2" pitchFamily="2" charset="-18"/>
            </a:endParaRPr>
          </a:p>
        </p:txBody>
      </p:sp>
      <p:sp>
        <p:nvSpPr>
          <p:cNvPr id="16" name="BlokTextu 15">
            <a:extLst>
              <a:ext uri="{FF2B5EF4-FFF2-40B4-BE49-F238E27FC236}">
                <a16:creationId xmlns:a16="http://schemas.microsoft.com/office/drawing/2014/main" id="{6D9915D1-D3E8-DD54-0D61-A69B54D71641}"/>
              </a:ext>
            </a:extLst>
          </p:cNvPr>
          <p:cNvSpPr txBox="1"/>
          <p:nvPr/>
        </p:nvSpPr>
        <p:spPr>
          <a:xfrm>
            <a:off x="7809462" y="4557031"/>
            <a:ext cx="3291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latin typeface="Exo 2" pitchFamily="2" charset="-18"/>
                <a:ea typeface="Exo 2" pitchFamily="2" charset="-18"/>
              </a:rPr>
              <a:t>každý s každým </a:t>
            </a:r>
            <a:endParaRPr lang="en-US" sz="1600" dirty="0">
              <a:latin typeface="Exo 2" pitchFamily="2" charset="-18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 err="1">
                <a:latin typeface="Exo 2" pitchFamily="2" charset="-18"/>
                <a:ea typeface="Exo 2" pitchFamily="2" charset="-18"/>
              </a:rPr>
              <a:t>trojkolovo</a:t>
            </a:r>
            <a:endParaRPr lang="sk-SK" sz="1600" dirty="0">
              <a:latin typeface="Exo 2" pitchFamily="2" charset="-18"/>
              <a:ea typeface="Exo 2" pitchFamily="2" charset="-18"/>
            </a:endParaRPr>
          </a:p>
        </p:txBody>
      </p:sp>
      <p:sp>
        <p:nvSpPr>
          <p:cNvPr id="17" name="BlokTextu 16">
            <a:extLst>
              <a:ext uri="{FF2B5EF4-FFF2-40B4-BE49-F238E27FC236}">
                <a16:creationId xmlns:a16="http://schemas.microsoft.com/office/drawing/2014/main" id="{DD61D1ED-740E-29AA-DCD6-5866505CD871}"/>
              </a:ext>
            </a:extLst>
          </p:cNvPr>
          <p:cNvSpPr txBox="1"/>
          <p:nvPr/>
        </p:nvSpPr>
        <p:spPr>
          <a:xfrm>
            <a:off x="3581536" y="5034700"/>
            <a:ext cx="35726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 err="1">
                <a:latin typeface="Exo 2" pitchFamily="2" charset="-18"/>
                <a:ea typeface="Exo 2" pitchFamily="2" charset="-18"/>
              </a:rPr>
              <a:t>Jednokolovo</a:t>
            </a:r>
            <a:endParaRPr lang="en-US" sz="1600" dirty="0">
              <a:latin typeface="Exo 2" pitchFamily="2" charset="-18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latin typeface="Exo 2" pitchFamily="2" charset="-18"/>
                <a:ea typeface="Exo 2" pitchFamily="2" charset="-18"/>
              </a:rPr>
              <a:t>následne rozdelenie</a:t>
            </a:r>
            <a:br>
              <a:rPr lang="en-US" sz="1600" dirty="0">
                <a:latin typeface="Exo 2" pitchFamily="2" charset="-18"/>
                <a:ea typeface="Exo 2" pitchFamily="2" charset="-18"/>
              </a:rPr>
            </a:br>
            <a:r>
              <a:rPr lang="sk-SK" sz="1600" dirty="0">
                <a:latin typeface="Exo 2" pitchFamily="2" charset="-18"/>
                <a:ea typeface="Exo 2" pitchFamily="2" charset="-18"/>
              </a:rPr>
              <a:t>do 2 výkonnostných skupín</a:t>
            </a:r>
            <a:endParaRPr lang="en-US" sz="1600" dirty="0">
              <a:latin typeface="Exo 2" pitchFamily="2" charset="-18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latin typeface="Exo 2" pitchFamily="2" charset="-18"/>
                <a:ea typeface="Exo 2" pitchFamily="2" charset="-18"/>
              </a:rPr>
              <a:t>zápasy sa odohrajú </a:t>
            </a:r>
            <a:r>
              <a:rPr lang="sk-SK" sz="1600" dirty="0" err="1">
                <a:latin typeface="Exo 2" pitchFamily="2" charset="-18"/>
                <a:ea typeface="Exo 2" pitchFamily="2" charset="-18"/>
              </a:rPr>
              <a:t>jednokolovo</a:t>
            </a:r>
            <a:endParaRPr lang="sk-SK" sz="1600" dirty="0">
              <a:latin typeface="Exo 2" pitchFamily="2" charset="-18"/>
              <a:ea typeface="Exo 2" pitchFamily="2" charset="-18"/>
            </a:endParaRPr>
          </a:p>
        </p:txBody>
      </p:sp>
      <p:pic>
        <p:nvPicPr>
          <p:cNvPr id="18" name="Obrázok 17">
            <a:extLst>
              <a:ext uri="{FF2B5EF4-FFF2-40B4-BE49-F238E27FC236}">
                <a16:creationId xmlns:a16="http://schemas.microsoft.com/office/drawing/2014/main" id="{4CDD96E3-7BEA-4164-8F1B-1822C719A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sp>
        <p:nvSpPr>
          <p:cNvPr id="20" name="Obdĺžnik 19">
            <a:extLst>
              <a:ext uri="{FF2B5EF4-FFF2-40B4-BE49-F238E27FC236}">
                <a16:creationId xmlns:a16="http://schemas.microsoft.com/office/drawing/2014/main" id="{1C0A2EE6-5AF6-4FBF-9524-6B09671A7E90}"/>
              </a:ext>
            </a:extLst>
          </p:cNvPr>
          <p:cNvSpPr/>
          <p:nvPr/>
        </p:nvSpPr>
        <p:spPr>
          <a:xfrm rot="10800000">
            <a:off x="11963400" y="-3881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cxnSp>
        <p:nvCxnSpPr>
          <p:cNvPr id="23" name="Rovná spojnica 22">
            <a:extLst>
              <a:ext uri="{FF2B5EF4-FFF2-40B4-BE49-F238E27FC236}">
                <a16:creationId xmlns:a16="http://schemas.microsoft.com/office/drawing/2014/main" id="{9E2EFFF7-E75D-F9B3-4A70-34136A44A80F}"/>
              </a:ext>
            </a:extLst>
          </p:cNvPr>
          <p:cNvCxnSpPr>
            <a:cxnSpLocks/>
          </p:cNvCxnSpPr>
          <p:nvPr/>
        </p:nvCxnSpPr>
        <p:spPr>
          <a:xfrm flipH="1">
            <a:off x="3968799" y="2956608"/>
            <a:ext cx="31853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ovná spojnica 25">
            <a:extLst>
              <a:ext uri="{FF2B5EF4-FFF2-40B4-BE49-F238E27FC236}">
                <a16:creationId xmlns:a16="http://schemas.microsoft.com/office/drawing/2014/main" id="{F64CD071-C696-040D-6F52-AE2BE6A6F537}"/>
              </a:ext>
            </a:extLst>
          </p:cNvPr>
          <p:cNvCxnSpPr>
            <a:cxnSpLocks/>
          </p:cNvCxnSpPr>
          <p:nvPr/>
        </p:nvCxnSpPr>
        <p:spPr>
          <a:xfrm flipH="1">
            <a:off x="3968799" y="5042403"/>
            <a:ext cx="31853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ovná spojnica 26">
            <a:extLst>
              <a:ext uri="{FF2B5EF4-FFF2-40B4-BE49-F238E27FC236}">
                <a16:creationId xmlns:a16="http://schemas.microsoft.com/office/drawing/2014/main" id="{60204A4F-E22F-B748-D1A7-8D6BB71985A5}"/>
              </a:ext>
            </a:extLst>
          </p:cNvPr>
          <p:cNvCxnSpPr>
            <a:cxnSpLocks/>
          </p:cNvCxnSpPr>
          <p:nvPr/>
        </p:nvCxnSpPr>
        <p:spPr>
          <a:xfrm flipH="1">
            <a:off x="3968799" y="1470528"/>
            <a:ext cx="31853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ovná spojnica 28">
            <a:extLst>
              <a:ext uri="{FF2B5EF4-FFF2-40B4-BE49-F238E27FC236}">
                <a16:creationId xmlns:a16="http://schemas.microsoft.com/office/drawing/2014/main" id="{F0C9E2C3-40D1-422E-4CB6-00B519FE715A}"/>
              </a:ext>
            </a:extLst>
          </p:cNvPr>
          <p:cNvCxnSpPr>
            <a:cxnSpLocks/>
          </p:cNvCxnSpPr>
          <p:nvPr/>
        </p:nvCxnSpPr>
        <p:spPr>
          <a:xfrm flipH="1">
            <a:off x="7809462" y="2345869"/>
            <a:ext cx="31853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ovná spojnica 29">
            <a:extLst>
              <a:ext uri="{FF2B5EF4-FFF2-40B4-BE49-F238E27FC236}">
                <a16:creationId xmlns:a16="http://schemas.microsoft.com/office/drawing/2014/main" id="{265CF84B-CD0B-885C-056E-9F861EE4A346}"/>
              </a:ext>
            </a:extLst>
          </p:cNvPr>
          <p:cNvCxnSpPr>
            <a:cxnSpLocks/>
          </p:cNvCxnSpPr>
          <p:nvPr/>
        </p:nvCxnSpPr>
        <p:spPr>
          <a:xfrm flipH="1">
            <a:off x="7809462" y="4488544"/>
            <a:ext cx="31853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622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ĺžnik 13">
            <a:extLst>
              <a:ext uri="{FF2B5EF4-FFF2-40B4-BE49-F238E27FC236}">
                <a16:creationId xmlns:a16="http://schemas.microsoft.com/office/drawing/2014/main" id="{F04BA86A-284A-F121-9772-D8B4AAD2CC6A}"/>
              </a:ext>
            </a:extLst>
          </p:cNvPr>
          <p:cNvSpPr/>
          <p:nvPr/>
        </p:nvSpPr>
        <p:spPr>
          <a:xfrm rot="5400000">
            <a:off x="-404182" y="357818"/>
            <a:ext cx="6858000" cy="61423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AD920CAB-61A3-7C78-85B9-BF808D8874DE}"/>
              </a:ext>
            </a:extLst>
          </p:cNvPr>
          <p:cNvSpPr txBox="1"/>
          <p:nvPr/>
        </p:nvSpPr>
        <p:spPr>
          <a:xfrm>
            <a:off x="273827" y="0"/>
            <a:ext cx="5501982" cy="1601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4000" dirty="0">
                <a:solidFill>
                  <a:srgbClr val="FFC000"/>
                </a:solidFill>
                <a:latin typeface="Coluna" panose="02000506000000020003" pitchFamily="50" charset="0"/>
              </a:rPr>
              <a:t>Pripravované zmeny</a:t>
            </a:r>
            <a:br>
              <a:rPr lang="sk-SK" sz="4000" dirty="0">
                <a:solidFill>
                  <a:schemeClr val="bg1"/>
                </a:solidFill>
                <a:latin typeface="Coluna" panose="02000506000000020003" pitchFamily="50" charset="0"/>
              </a:rPr>
            </a:br>
            <a:endParaRPr lang="sk-SK" sz="4000" dirty="0">
              <a:solidFill>
                <a:schemeClr val="accent2"/>
              </a:solidFill>
              <a:latin typeface="Coluna" panose="02000506000000020003" pitchFamily="50" charset="0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8C45A5D3-FED7-A78C-5F15-B5D5B8ED104E}"/>
              </a:ext>
            </a:extLst>
          </p:cNvPr>
          <p:cNvSpPr txBox="1"/>
          <p:nvPr/>
        </p:nvSpPr>
        <p:spPr>
          <a:xfrm>
            <a:off x="151629" y="925517"/>
            <a:ext cx="574637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  <a:ea typeface="Exo 2" pitchFamily="2" charset="-18"/>
              </a:rPr>
              <a:t>Ruší sa klubová príslušnosť rozhodcov, </a:t>
            </a: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</a:rPr>
              <a:t>Zmena štartovného vkladu ( poplatok za školenie a nábor rozhodcov)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sk-SK" sz="1600" dirty="0">
              <a:solidFill>
                <a:schemeClr val="bg1"/>
              </a:solidFill>
              <a:latin typeface="Aptos Narrow" panose="020B0004020202020204" pitchFamily="34" charset="0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  <a:ea typeface="Exo 2" pitchFamily="2" charset="-18"/>
              </a:rPr>
              <a:t>Hráči môžu odohrať 2 zápasy v 1 deň 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sk-SK" sz="1600" dirty="0">
              <a:solidFill>
                <a:schemeClr val="bg1"/>
              </a:solidFill>
              <a:latin typeface="Aptos Narrow" panose="020B0004020202020204" pitchFamily="34" charset="0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  <a:ea typeface="Exo 2" pitchFamily="2" charset="-18"/>
              </a:rPr>
              <a:t>Zrušenie výsledkov U11 / U9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sk-SK" sz="1600" dirty="0">
              <a:solidFill>
                <a:schemeClr val="bg1"/>
              </a:solidFill>
              <a:latin typeface="Aptos Narrow" panose="020B0004020202020204" pitchFamily="34" charset="0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  <a:ea typeface="Exo 2" pitchFamily="2" charset="-18"/>
              </a:rPr>
              <a:t>U15 – neobmedzené striedania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sk-SK" sz="1600" dirty="0">
              <a:solidFill>
                <a:schemeClr val="bg1"/>
              </a:solidFill>
              <a:latin typeface="Aptos Narrow" panose="020B0004020202020204" pitchFamily="34" charset="0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</a:rPr>
              <a:t>Počet striedajúcich hráčov v U19 a dospelých 7 v troch prerušeniach.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sk-SK" sz="1600" dirty="0">
              <a:solidFill>
                <a:schemeClr val="bg1"/>
              </a:solidFill>
              <a:latin typeface="Aptos Narrow" panose="020B0004020202020204" pitchFamily="34" charset="0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  <a:ea typeface="Exo 2" pitchFamily="2" charset="-18"/>
              </a:rPr>
              <a:t>Zmena rozmerov ihriska pre U13/U9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sk-SK" sz="1600" dirty="0">
              <a:solidFill>
                <a:schemeClr val="bg1"/>
              </a:solidFill>
              <a:latin typeface="Aptos Narrow" panose="020B0004020202020204" pitchFamily="34" charset="0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  <a:ea typeface="Exo 2" pitchFamily="2" charset="-18"/>
              </a:rPr>
              <a:t>Súhlas hrať vo vyššej kategórii – mládež – všeobecný lekár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sk-SK" sz="1600" dirty="0">
              <a:solidFill>
                <a:schemeClr val="bg1"/>
              </a:solidFill>
              <a:latin typeface="Aptos Narrow" panose="020B0004020202020204" pitchFamily="34" charset="0"/>
              <a:ea typeface="Exo 2" pitchFamily="2" charset="-18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</a:rPr>
              <a:t>Povinnosť mať k dispozícii na zápas dve sady dresov rozlíšenej farby pripadá domácim.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sk-SK" sz="1600" dirty="0">
              <a:solidFill>
                <a:schemeClr val="bg1"/>
              </a:solidFill>
              <a:latin typeface="Aptos Narrow" panose="020B0004020202020204" pitchFamily="34" charset="0"/>
            </a:endParaRP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bg1"/>
                </a:solidFill>
                <a:latin typeface="Aptos Narrow" panose="020B0004020202020204" pitchFamily="34" charset="0"/>
              </a:rPr>
              <a:t>Prioritou pri zmene termínu MFS je dohoda oboch strán.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bg1"/>
              </a:solidFill>
              <a:latin typeface="Exo 2" pitchFamily="2" charset="-18"/>
              <a:ea typeface="Exo 2" pitchFamily="2" charset="-18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C19FAD05-AB5C-5978-7E45-9BF70412DA44}"/>
              </a:ext>
            </a:extLst>
          </p:cNvPr>
          <p:cNvSpPr txBox="1"/>
          <p:nvPr/>
        </p:nvSpPr>
        <p:spPr>
          <a:xfrm>
            <a:off x="6684124" y="406913"/>
            <a:ext cx="511999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4000" b="1" dirty="0">
                <a:solidFill>
                  <a:schemeClr val="accent3">
                    <a:lumMod val="50000"/>
                  </a:schemeClr>
                </a:solidFill>
                <a:latin typeface="Coluna" panose="02000506000000020003" pitchFamily="50" charset="0"/>
              </a:rPr>
              <a:t>Informácie </a:t>
            </a:r>
            <a:br>
              <a:rPr lang="sk-SK" sz="4000" b="1" dirty="0">
                <a:solidFill>
                  <a:schemeClr val="accent3">
                    <a:lumMod val="50000"/>
                  </a:schemeClr>
                </a:solidFill>
                <a:latin typeface="Coluna" panose="02000506000000020003" pitchFamily="50" charset="0"/>
              </a:rPr>
            </a:br>
            <a:r>
              <a:rPr lang="sk-SK" sz="4000" b="1" dirty="0">
                <a:solidFill>
                  <a:schemeClr val="accent3">
                    <a:lumMod val="50000"/>
                  </a:schemeClr>
                </a:solidFill>
                <a:latin typeface="Coluna" panose="02000506000000020003" pitchFamily="50" charset="0"/>
              </a:rPr>
              <a:t>k zmene termínov MFS v ISSF</a:t>
            </a: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65B8C397-4FFF-B893-D5F9-5F87613EC8C8}"/>
              </a:ext>
            </a:extLst>
          </p:cNvPr>
          <p:cNvSpPr txBox="1"/>
          <p:nvPr/>
        </p:nvSpPr>
        <p:spPr>
          <a:xfrm>
            <a:off x="6930466" y="2852973"/>
            <a:ext cx="4629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r>
              <a:rPr lang="sk-SK" dirty="0">
                <a:latin typeface="Exo 2" pitchFamily="2" charset="-18"/>
                <a:ea typeface="Exo 2" pitchFamily="2" charset="-18"/>
              </a:rPr>
              <a:t>Povolenia zmien – zavedenie možností</a:t>
            </a: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8DDE206B-4168-702D-D941-A75E2C5C792D}"/>
              </a:ext>
            </a:extLst>
          </p:cNvPr>
          <p:cNvSpPr txBox="1"/>
          <p:nvPr/>
        </p:nvSpPr>
        <p:spPr>
          <a:xfrm>
            <a:off x="9245417" y="3324069"/>
            <a:ext cx="20536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b="1" dirty="0">
                <a:latin typeface="Exo 2" pitchFamily="2" charset="-18"/>
                <a:ea typeface="Exo 2" pitchFamily="2" charset="-18"/>
              </a:rPr>
              <a:t>6-10 dní </a:t>
            </a:r>
          </a:p>
          <a:p>
            <a:pPr lvl="2">
              <a:buClr>
                <a:srgbClr val="FFC000"/>
              </a:buClr>
            </a:pPr>
            <a:r>
              <a:rPr lang="sk-SK" dirty="0">
                <a:latin typeface="Exo 2" pitchFamily="2" charset="-18"/>
                <a:ea typeface="Exo 2" pitchFamily="2" charset="-18"/>
              </a:rPr>
              <a:t>50€ </a:t>
            </a:r>
          </a:p>
          <a:p>
            <a:pPr lvl="2">
              <a:buClr>
                <a:srgbClr val="FFC000"/>
              </a:buClr>
            </a:pPr>
            <a:r>
              <a:rPr lang="sk-SK" dirty="0">
                <a:latin typeface="Exo 2" pitchFamily="2" charset="-18"/>
                <a:ea typeface="Exo 2" pitchFamily="2" charset="-18"/>
              </a:rPr>
              <a:t>30€ </a:t>
            </a:r>
          </a:p>
          <a:p>
            <a:pPr lvl="2">
              <a:buClr>
                <a:srgbClr val="FFC000"/>
              </a:buClr>
            </a:pPr>
            <a:endParaRPr lang="sk-SK" dirty="0">
              <a:latin typeface="Exo 2" pitchFamily="2" charset="-18"/>
              <a:ea typeface="Exo 2" pitchFamily="2" charset="-18"/>
            </a:endParaRPr>
          </a:p>
          <a:p>
            <a:pPr marL="742950" lvl="1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b="1" dirty="0">
                <a:latin typeface="Exo 2" pitchFamily="2" charset="-18"/>
                <a:ea typeface="Exo 2" pitchFamily="2" charset="-18"/>
              </a:rPr>
              <a:t>Do 6 dní</a:t>
            </a:r>
          </a:p>
          <a:p>
            <a:pPr lvl="2">
              <a:buClr>
                <a:srgbClr val="FFC000"/>
              </a:buClr>
            </a:pPr>
            <a:r>
              <a:rPr lang="sk-SK" dirty="0">
                <a:latin typeface="Exo 2" pitchFamily="2" charset="-18"/>
                <a:ea typeface="Exo 2" pitchFamily="2" charset="-18"/>
              </a:rPr>
              <a:t>100€</a:t>
            </a:r>
            <a:br>
              <a:rPr lang="sk-SK" dirty="0">
                <a:latin typeface="Exo 2" pitchFamily="2" charset="-18"/>
                <a:ea typeface="Exo 2" pitchFamily="2" charset="-18"/>
              </a:rPr>
            </a:br>
            <a:r>
              <a:rPr lang="sk-SK" dirty="0">
                <a:latin typeface="Exo 2" pitchFamily="2" charset="-18"/>
                <a:ea typeface="Exo 2" pitchFamily="2" charset="-18"/>
              </a:rPr>
              <a:t>50€</a:t>
            </a:r>
          </a:p>
          <a:p>
            <a:pPr lvl="2">
              <a:buClr>
                <a:srgbClr val="FFC000"/>
              </a:buClr>
            </a:pPr>
            <a:endParaRPr lang="sk-SK" dirty="0">
              <a:latin typeface="Exo 2" pitchFamily="2" charset="-18"/>
              <a:ea typeface="Exo 2" pitchFamily="2" charset="-18"/>
            </a:endParaRPr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07E01B71-FA40-0A00-C500-54F216D39245}"/>
              </a:ext>
            </a:extLst>
          </p:cNvPr>
          <p:cNvSpPr txBox="1"/>
          <p:nvPr/>
        </p:nvSpPr>
        <p:spPr>
          <a:xfrm>
            <a:off x="6459166" y="3309478"/>
            <a:ext cx="319232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b="1" dirty="0">
                <a:latin typeface="Exo 2" pitchFamily="2" charset="-18"/>
                <a:ea typeface="Exo 2" pitchFamily="2" charset="-18"/>
              </a:rPr>
              <a:t>Nad 21 dni – </a:t>
            </a:r>
            <a:br>
              <a:rPr lang="sk-SK" b="1" dirty="0">
                <a:latin typeface="Exo 2" pitchFamily="2" charset="-18"/>
                <a:ea typeface="Exo 2" pitchFamily="2" charset="-18"/>
              </a:rPr>
            </a:br>
            <a:r>
              <a:rPr lang="sk-SK" b="1" dirty="0">
                <a:latin typeface="Exo 2" pitchFamily="2" charset="-18"/>
                <a:ea typeface="Exo 2" pitchFamily="2" charset="-18"/>
              </a:rPr>
              <a:t>Bez poplatku</a:t>
            </a:r>
          </a:p>
          <a:p>
            <a:pPr lvl="1">
              <a:buClr>
                <a:srgbClr val="FFC000"/>
              </a:buClr>
            </a:pPr>
            <a:r>
              <a:rPr lang="sk-SK" dirty="0">
                <a:latin typeface="Exo 2" pitchFamily="2" charset="-18"/>
                <a:ea typeface="Exo 2" pitchFamily="2" charset="-18"/>
              </a:rPr>
              <a:t> </a:t>
            </a:r>
          </a:p>
          <a:p>
            <a:pPr lvl="1">
              <a:buClr>
                <a:srgbClr val="FFC000"/>
              </a:buClr>
            </a:pPr>
            <a:endParaRPr lang="sk-SK" dirty="0">
              <a:latin typeface="Exo 2" pitchFamily="2" charset="-18"/>
              <a:ea typeface="Exo 2" pitchFamily="2" charset="-18"/>
            </a:endParaRPr>
          </a:p>
          <a:p>
            <a:pPr marL="742950" lvl="1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sk-SK" b="1" dirty="0">
                <a:latin typeface="Exo 2" pitchFamily="2" charset="-18"/>
                <a:ea typeface="Exo 2" pitchFamily="2" charset="-18"/>
              </a:rPr>
              <a:t>Do 21  dní </a:t>
            </a:r>
          </a:p>
          <a:p>
            <a:pPr lvl="2">
              <a:buClr>
                <a:srgbClr val="FFC000"/>
              </a:buClr>
            </a:pPr>
            <a:r>
              <a:rPr lang="sk-SK" dirty="0">
                <a:latin typeface="Exo 2" pitchFamily="2" charset="-18"/>
                <a:ea typeface="Exo 2" pitchFamily="2" charset="-18"/>
              </a:rPr>
              <a:t>10€ dospelí</a:t>
            </a:r>
          </a:p>
          <a:p>
            <a:pPr lvl="2">
              <a:buClr>
                <a:srgbClr val="FFC000"/>
              </a:buClr>
            </a:pPr>
            <a:r>
              <a:rPr lang="sk-SK" dirty="0">
                <a:latin typeface="Exo 2" pitchFamily="2" charset="-18"/>
                <a:ea typeface="Exo 2" pitchFamily="2" charset="-18"/>
              </a:rPr>
              <a:t>5€ mládež</a:t>
            </a:r>
          </a:p>
        </p:txBody>
      </p:sp>
      <p:pic>
        <p:nvPicPr>
          <p:cNvPr id="15" name="Obrázok 14">
            <a:extLst>
              <a:ext uri="{FF2B5EF4-FFF2-40B4-BE49-F238E27FC236}">
                <a16:creationId xmlns:a16="http://schemas.microsoft.com/office/drawing/2014/main" id="{BFEBDF39-369B-B379-BB10-4711EF4C1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1E483300-6CC5-C12C-D3F4-EBF027E46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030511">
            <a:off x="6179165" y="187625"/>
            <a:ext cx="6046749" cy="7184761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4BF2450C-7F27-5897-5101-6071FCFAAFBD}"/>
              </a:ext>
            </a:extLst>
          </p:cNvPr>
          <p:cNvSpPr txBox="1"/>
          <p:nvPr/>
        </p:nvSpPr>
        <p:spPr>
          <a:xfrm>
            <a:off x="1274852" y="765579"/>
            <a:ext cx="342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80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Víťazi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70003CB0-CED4-21B4-C7D6-1AE0B31AB72A}"/>
              </a:ext>
            </a:extLst>
          </p:cNvPr>
          <p:cNvSpPr txBox="1"/>
          <p:nvPr/>
        </p:nvSpPr>
        <p:spPr>
          <a:xfrm>
            <a:off x="1444089" y="1998993"/>
            <a:ext cx="152670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latin typeface="Exo 2" pitchFamily="2" charset="-18"/>
                <a:ea typeface="Exo 2" pitchFamily="2" charset="-18"/>
              </a:rPr>
              <a:t>VII. Liga</a:t>
            </a:r>
          </a:p>
          <a:p>
            <a:endParaRPr lang="sk-SK" sz="2000" b="1" dirty="0">
              <a:latin typeface="Exo 2" pitchFamily="2" charset="-18"/>
              <a:ea typeface="Exo 2" pitchFamily="2" charset="-18"/>
            </a:endParaRPr>
          </a:p>
          <a:p>
            <a:r>
              <a:rPr lang="sk-SK" sz="2000" b="1" dirty="0">
                <a:latin typeface="Exo 2" pitchFamily="2" charset="-18"/>
                <a:ea typeface="Exo 2" pitchFamily="2" charset="-18"/>
              </a:rPr>
              <a:t>VIII. Liga</a:t>
            </a:r>
          </a:p>
          <a:p>
            <a:endParaRPr lang="sk-SK" sz="2000" b="1" dirty="0">
              <a:latin typeface="Exo 2" pitchFamily="2" charset="-18"/>
              <a:ea typeface="Exo 2" pitchFamily="2" charset="-18"/>
            </a:endParaRPr>
          </a:p>
          <a:p>
            <a:r>
              <a:rPr lang="sk-SK" sz="2000" b="1" dirty="0">
                <a:latin typeface="Exo 2" pitchFamily="2" charset="-18"/>
                <a:ea typeface="Exo 2" pitchFamily="2" charset="-18"/>
              </a:rPr>
              <a:t>U19</a:t>
            </a:r>
          </a:p>
          <a:p>
            <a:endParaRPr lang="sk-SK" sz="2000" b="1" dirty="0">
              <a:latin typeface="Exo 2" pitchFamily="2" charset="-18"/>
              <a:ea typeface="Exo 2" pitchFamily="2" charset="-18"/>
            </a:endParaRPr>
          </a:p>
          <a:p>
            <a:r>
              <a:rPr lang="sk-SK" sz="2000" b="1" dirty="0">
                <a:latin typeface="Exo 2" pitchFamily="2" charset="-18"/>
                <a:ea typeface="Exo 2" pitchFamily="2" charset="-18"/>
              </a:rPr>
              <a:t>U15</a:t>
            </a:r>
          </a:p>
          <a:p>
            <a:endParaRPr lang="sk-SK" sz="2000" b="1" dirty="0">
              <a:latin typeface="Exo 2" pitchFamily="2" charset="-18"/>
              <a:ea typeface="Exo 2" pitchFamily="2" charset="-18"/>
            </a:endParaRPr>
          </a:p>
          <a:p>
            <a:r>
              <a:rPr lang="sk-SK" sz="2000" b="1" dirty="0">
                <a:latin typeface="Exo 2" pitchFamily="2" charset="-18"/>
                <a:ea typeface="Exo 2" pitchFamily="2" charset="-18"/>
              </a:rPr>
              <a:t>U13</a:t>
            </a:r>
          </a:p>
          <a:p>
            <a:endParaRPr lang="sk-SK" sz="2000" b="1" dirty="0">
              <a:latin typeface="Exo 2" pitchFamily="2" charset="-18"/>
              <a:ea typeface="Exo 2" pitchFamily="2" charset="-18"/>
            </a:endParaRPr>
          </a:p>
          <a:p>
            <a:r>
              <a:rPr lang="sk-SK" sz="2000" b="1" dirty="0">
                <a:latin typeface="Exo 2" pitchFamily="2" charset="-18"/>
                <a:ea typeface="Exo 2" pitchFamily="2" charset="-18"/>
              </a:rPr>
              <a:t>U11</a:t>
            </a:r>
          </a:p>
          <a:p>
            <a:endParaRPr lang="sk-SK" sz="2000" b="1" dirty="0">
              <a:latin typeface="Exo 2" pitchFamily="2" charset="-18"/>
              <a:ea typeface="Exo 2" pitchFamily="2" charset="-18"/>
            </a:endParaRPr>
          </a:p>
          <a:p>
            <a:r>
              <a:rPr lang="sk-SK" sz="2000" b="1" dirty="0">
                <a:latin typeface="Exo 2" pitchFamily="2" charset="-18"/>
                <a:ea typeface="Exo 2" pitchFamily="2" charset="-18"/>
              </a:rPr>
              <a:t>U9</a:t>
            </a:r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F3B030FC-B404-C90B-0F6B-CDC5E4AC22F1}"/>
              </a:ext>
            </a:extLst>
          </p:cNvPr>
          <p:cNvSpPr txBox="1"/>
          <p:nvPr/>
        </p:nvSpPr>
        <p:spPr>
          <a:xfrm>
            <a:off x="2757511" y="2099020"/>
            <a:ext cx="8620977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900" dirty="0"/>
              <a:t>1. Roháče Zuberec (2. TJ Družstevník Dlhá nad Oravou, 3. TJ Tatran Zákamenné)</a:t>
            </a:r>
          </a:p>
          <a:p>
            <a:endParaRPr lang="en-US" sz="1900" dirty="0"/>
          </a:p>
          <a:p>
            <a:r>
              <a:rPr lang="sk-SK" sz="1900" dirty="0"/>
              <a:t>1. TJ Oravský Podzámok (2. TJ Tatran Klin, 3. OŠK SIHELNÉ)</a:t>
            </a:r>
          </a:p>
          <a:p>
            <a:endParaRPr lang="en-US" sz="1900" dirty="0"/>
          </a:p>
          <a:p>
            <a:r>
              <a:rPr lang="sk-SK" sz="1900" dirty="0"/>
              <a:t>1. OŠK Hruštín ( 2. TJ Tatran Klin, 3. TJ Slovan Magura Vavrečka)</a:t>
            </a:r>
          </a:p>
          <a:p>
            <a:endParaRPr lang="en-US" sz="1900" dirty="0"/>
          </a:p>
          <a:p>
            <a:r>
              <a:rPr lang="sk-SK" sz="1900" dirty="0"/>
              <a:t>1. TJ Mútne (2. OŠK Oravská Polhora, 3. Telovýchovná jednota Veličná)</a:t>
            </a:r>
          </a:p>
          <a:p>
            <a:endParaRPr lang="en-US" sz="1900" dirty="0"/>
          </a:p>
          <a:p>
            <a:r>
              <a:rPr lang="sk-SK" sz="1900" dirty="0"/>
              <a:t>1. OŠK Sihelné ( 2. FK Nižná)</a:t>
            </a:r>
          </a:p>
          <a:p>
            <a:endParaRPr lang="en-US" sz="1900" dirty="0"/>
          </a:p>
          <a:p>
            <a:r>
              <a:rPr lang="sk-SK" sz="1900" dirty="0"/>
              <a:t>1. OŠK Oravská Polhora</a:t>
            </a:r>
          </a:p>
          <a:p>
            <a:endParaRPr lang="en-US" sz="1900" dirty="0"/>
          </a:p>
          <a:p>
            <a:r>
              <a:rPr lang="sk-SK" sz="1900" dirty="0"/>
              <a:t>1. Slovan Magura Vavrečka</a:t>
            </a:r>
          </a:p>
        </p:txBody>
      </p:sp>
      <p:sp>
        <p:nvSpPr>
          <p:cNvPr id="29" name="Obdĺžnik 28">
            <a:extLst>
              <a:ext uri="{FF2B5EF4-FFF2-40B4-BE49-F238E27FC236}">
                <a16:creationId xmlns:a16="http://schemas.microsoft.com/office/drawing/2014/main" id="{7263AFB9-4918-92A6-A8DE-4A552CFEC945}"/>
              </a:ext>
            </a:extLst>
          </p:cNvPr>
          <p:cNvSpPr/>
          <p:nvPr/>
        </p:nvSpPr>
        <p:spPr>
          <a:xfrm>
            <a:off x="-12486" y="375920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0" name="Obdĺžnik 29">
            <a:extLst>
              <a:ext uri="{FF2B5EF4-FFF2-40B4-BE49-F238E27FC236}">
                <a16:creationId xmlns:a16="http://schemas.microsoft.com/office/drawing/2014/main" id="{9FFF4383-04E2-25D2-D487-216C27FC5AD5}"/>
              </a:ext>
            </a:extLst>
          </p:cNvPr>
          <p:cNvSpPr/>
          <p:nvPr/>
        </p:nvSpPr>
        <p:spPr>
          <a:xfrm>
            <a:off x="11963400" y="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1" name="Obrázok 30">
            <a:extLst>
              <a:ext uri="{FF2B5EF4-FFF2-40B4-BE49-F238E27FC236}">
                <a16:creationId xmlns:a16="http://schemas.microsoft.com/office/drawing/2014/main" id="{1A85F652-2711-015B-26BE-0990107B6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sp>
        <p:nvSpPr>
          <p:cNvPr id="4" name="Obdĺžnik 3">
            <a:extLst>
              <a:ext uri="{FF2B5EF4-FFF2-40B4-BE49-F238E27FC236}">
                <a16:creationId xmlns:a16="http://schemas.microsoft.com/office/drawing/2014/main" id="{1BC184A9-703B-F39E-A1D5-F3E1065D75E1}"/>
              </a:ext>
            </a:extLst>
          </p:cNvPr>
          <p:cNvSpPr/>
          <p:nvPr/>
        </p:nvSpPr>
        <p:spPr>
          <a:xfrm rot="5400000" flipH="1">
            <a:off x="3030060" y="57403"/>
            <a:ext cx="45719" cy="35561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40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56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>
            <a:extLst>
              <a:ext uri="{FF2B5EF4-FFF2-40B4-BE49-F238E27FC236}">
                <a16:creationId xmlns:a16="http://schemas.microsoft.com/office/drawing/2014/main" id="{671C016A-D192-3241-6FA9-633E8E2ECD40}"/>
              </a:ext>
            </a:extLst>
          </p:cNvPr>
          <p:cNvSpPr/>
          <p:nvPr/>
        </p:nvSpPr>
        <p:spPr>
          <a:xfrm>
            <a:off x="-12486" y="375920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id="{B73742AC-079F-367B-E2A9-9DD6F07AB4A4}"/>
              </a:ext>
            </a:extLst>
          </p:cNvPr>
          <p:cNvSpPr/>
          <p:nvPr/>
        </p:nvSpPr>
        <p:spPr>
          <a:xfrm>
            <a:off x="11963400" y="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421D7AEB-42F7-C355-0BE8-151BECF2B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2FA4C527-9292-BDE8-814A-544CCDF7A524}"/>
              </a:ext>
            </a:extLst>
          </p:cNvPr>
          <p:cNvSpPr txBox="1"/>
          <p:nvPr/>
        </p:nvSpPr>
        <p:spPr>
          <a:xfrm>
            <a:off x="1521636" y="1364826"/>
            <a:ext cx="33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Postupujúce družstvá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FDC299FC-9492-5378-97EA-5FBDD531F7BB}"/>
              </a:ext>
            </a:extLst>
          </p:cNvPr>
          <p:cNvSpPr txBox="1"/>
          <p:nvPr/>
        </p:nvSpPr>
        <p:spPr>
          <a:xfrm>
            <a:off x="1535321" y="2248830"/>
            <a:ext cx="1011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dirty="0">
                <a:latin typeface="Exo 2" pitchFamily="2" charset="-18"/>
                <a:ea typeface="Exo 2" pitchFamily="2" charset="-18"/>
              </a:rPr>
              <a:t>VII. Liga</a:t>
            </a:r>
          </a:p>
          <a:p>
            <a:endParaRPr lang="sk-SK" sz="1600" b="1" dirty="0">
              <a:latin typeface="Exo 2" pitchFamily="2" charset="-18"/>
              <a:ea typeface="Exo 2" pitchFamily="2" charset="-18"/>
            </a:endParaRPr>
          </a:p>
          <a:p>
            <a:endParaRPr lang="sk-SK" sz="1600" b="1" dirty="0">
              <a:latin typeface="Exo 2" pitchFamily="2" charset="-18"/>
              <a:ea typeface="Exo 2" pitchFamily="2" charset="-18"/>
            </a:endParaRPr>
          </a:p>
          <a:p>
            <a:r>
              <a:rPr lang="sk-SK" sz="1600" b="1" dirty="0">
                <a:latin typeface="Exo 2" pitchFamily="2" charset="-18"/>
                <a:ea typeface="Exo 2" pitchFamily="2" charset="-18"/>
              </a:rPr>
              <a:t>VIII. Liga</a:t>
            </a:r>
          </a:p>
          <a:p>
            <a:endParaRPr lang="sk-SK" sz="1600" b="1" dirty="0">
              <a:latin typeface="Exo 2" pitchFamily="2" charset="-18"/>
              <a:ea typeface="Exo 2" pitchFamily="2" charset="-18"/>
            </a:endParaRPr>
          </a:p>
          <a:p>
            <a:endParaRPr lang="sk-SK" sz="1600" b="1" dirty="0">
              <a:latin typeface="Exo 2" pitchFamily="2" charset="-18"/>
              <a:ea typeface="Exo 2" pitchFamily="2" charset="-18"/>
            </a:endParaRPr>
          </a:p>
          <a:p>
            <a:r>
              <a:rPr lang="sk-SK" sz="1600" b="1" dirty="0">
                <a:latin typeface="Exo 2" pitchFamily="2" charset="-18"/>
                <a:ea typeface="Exo 2" pitchFamily="2" charset="-18"/>
              </a:rPr>
              <a:t>U19</a:t>
            </a:r>
          </a:p>
          <a:p>
            <a:endParaRPr lang="sk-SK" sz="1600" b="1" dirty="0">
              <a:latin typeface="Exo 2" pitchFamily="2" charset="-18"/>
              <a:ea typeface="Exo 2" pitchFamily="2" charset="-18"/>
            </a:endParaRPr>
          </a:p>
          <a:p>
            <a:endParaRPr lang="sk-SK" sz="1600" b="1" dirty="0">
              <a:latin typeface="Exo 2" pitchFamily="2" charset="-18"/>
              <a:ea typeface="Exo 2" pitchFamily="2" charset="-18"/>
            </a:endParaRPr>
          </a:p>
          <a:p>
            <a:r>
              <a:rPr lang="sk-SK" sz="1600" b="1" dirty="0">
                <a:latin typeface="Exo 2" pitchFamily="2" charset="-18"/>
                <a:ea typeface="Exo 2" pitchFamily="2" charset="-18"/>
              </a:rPr>
              <a:t>U15</a:t>
            </a: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B691F3FD-2733-9133-627E-172764B0539B}"/>
              </a:ext>
            </a:extLst>
          </p:cNvPr>
          <p:cNvSpPr txBox="1"/>
          <p:nvPr/>
        </p:nvSpPr>
        <p:spPr>
          <a:xfrm>
            <a:off x="2546514" y="2235147"/>
            <a:ext cx="29843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>
                <a:latin typeface="Exo 2" pitchFamily="2" charset="-18"/>
                <a:ea typeface="Exo 2" pitchFamily="2" charset="-18"/>
              </a:rPr>
              <a:t>Roháče Zuberec, Družstevník Dlhá nad Oravou</a:t>
            </a:r>
          </a:p>
          <a:p>
            <a:endParaRPr lang="sk-SK" sz="1600" dirty="0">
              <a:latin typeface="Exo 2" pitchFamily="2" charset="-18"/>
              <a:ea typeface="Exo 2" pitchFamily="2" charset="-18"/>
            </a:endParaRPr>
          </a:p>
          <a:p>
            <a:r>
              <a:rPr lang="sk-SK" sz="1600" dirty="0">
                <a:latin typeface="Exo 2" pitchFamily="2" charset="-18"/>
                <a:ea typeface="Exo 2" pitchFamily="2" charset="-18"/>
              </a:rPr>
              <a:t>TJ Oravský Podzámok, TATRAN Klin</a:t>
            </a:r>
          </a:p>
          <a:p>
            <a:endParaRPr lang="sk-SK" sz="1600" dirty="0">
              <a:latin typeface="Exo 2" pitchFamily="2" charset="-18"/>
              <a:ea typeface="Exo 2" pitchFamily="2" charset="-18"/>
            </a:endParaRPr>
          </a:p>
          <a:p>
            <a:r>
              <a:rPr lang="sk-SK" sz="1600" dirty="0">
                <a:latin typeface="Exo 2" pitchFamily="2" charset="-18"/>
                <a:ea typeface="Exo 2" pitchFamily="2" charset="-18"/>
              </a:rPr>
              <a:t>OŠK Hruštín,</a:t>
            </a:r>
            <a:r>
              <a:rPr lang="en-US" sz="1600" dirty="0">
                <a:latin typeface="Exo 2" pitchFamily="2" charset="-18"/>
                <a:ea typeface="Exo 2" pitchFamily="2" charset="-18"/>
              </a:rPr>
              <a:t> </a:t>
            </a:r>
            <a:r>
              <a:rPr lang="sk-SK" sz="1600" dirty="0">
                <a:latin typeface="Exo 2" pitchFamily="2" charset="-18"/>
                <a:ea typeface="Exo 2" pitchFamily="2" charset="-18"/>
              </a:rPr>
              <a:t>TATRAN Klin</a:t>
            </a:r>
          </a:p>
          <a:p>
            <a:r>
              <a:rPr lang="sk-SK" sz="1600" dirty="0">
                <a:latin typeface="Exo 2" pitchFamily="2" charset="-18"/>
                <a:ea typeface="Exo 2" pitchFamily="2" charset="-18"/>
              </a:rPr>
              <a:t>Slovan Magura Vavrečka, </a:t>
            </a:r>
          </a:p>
          <a:p>
            <a:endParaRPr lang="sk-SK" sz="1600" dirty="0">
              <a:latin typeface="Exo 2" pitchFamily="2" charset="-18"/>
              <a:ea typeface="Exo 2" pitchFamily="2" charset="-18"/>
            </a:endParaRPr>
          </a:p>
          <a:p>
            <a:r>
              <a:rPr lang="sk-SK" sz="1600" dirty="0">
                <a:latin typeface="Exo 2" pitchFamily="2" charset="-18"/>
                <a:ea typeface="Exo 2" pitchFamily="2" charset="-18"/>
              </a:rPr>
              <a:t>TJ Mútne</a:t>
            </a:r>
            <a:endParaRPr lang="en-US" sz="1600" dirty="0">
              <a:latin typeface="Exo 2" pitchFamily="2" charset="-18"/>
              <a:ea typeface="Exo 2" pitchFamily="2" charset="-18"/>
            </a:endParaRP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14BEB901-63FC-5B13-65B0-C80D542EDE62}"/>
              </a:ext>
            </a:extLst>
          </p:cNvPr>
          <p:cNvSpPr txBox="1"/>
          <p:nvPr/>
        </p:nvSpPr>
        <p:spPr>
          <a:xfrm>
            <a:off x="6898687" y="1364826"/>
            <a:ext cx="3314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Zostupujúce družstvá</a:t>
            </a: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853F6F4C-EE3B-9A85-46A7-3D2191DF5333}"/>
              </a:ext>
            </a:extLst>
          </p:cNvPr>
          <p:cNvSpPr txBox="1"/>
          <p:nvPr/>
        </p:nvSpPr>
        <p:spPr>
          <a:xfrm>
            <a:off x="6898687" y="2276795"/>
            <a:ext cx="10111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dirty="0">
                <a:latin typeface="Exo 2" pitchFamily="2" charset="-18"/>
                <a:ea typeface="Exo 2" pitchFamily="2" charset="-18"/>
              </a:rPr>
              <a:t>VII. Liga</a:t>
            </a:r>
          </a:p>
          <a:p>
            <a:r>
              <a:rPr lang="sk-SK" sz="1600" b="1" dirty="0">
                <a:latin typeface="Exo 2" pitchFamily="2" charset="-18"/>
                <a:ea typeface="Exo 2" pitchFamily="2" charset="-18"/>
              </a:rPr>
              <a:t>VIII. Liga</a:t>
            </a:r>
          </a:p>
          <a:p>
            <a:r>
              <a:rPr lang="sk-SK" sz="1600" b="1" dirty="0">
                <a:latin typeface="Exo 2" pitchFamily="2" charset="-18"/>
                <a:ea typeface="Exo 2" pitchFamily="2" charset="-18"/>
              </a:rPr>
              <a:t>U19</a:t>
            </a:r>
          </a:p>
          <a:p>
            <a:r>
              <a:rPr lang="sk-SK" sz="1600" b="1" dirty="0">
                <a:latin typeface="Exo 2" pitchFamily="2" charset="-18"/>
                <a:ea typeface="Exo 2" pitchFamily="2" charset="-18"/>
              </a:rPr>
              <a:t>U15</a:t>
            </a:r>
          </a:p>
        </p:txBody>
      </p:sp>
      <p:sp>
        <p:nvSpPr>
          <p:cNvPr id="12" name="BlokTextu 11">
            <a:extLst>
              <a:ext uri="{FF2B5EF4-FFF2-40B4-BE49-F238E27FC236}">
                <a16:creationId xmlns:a16="http://schemas.microsoft.com/office/drawing/2014/main" id="{5E0A0D71-1959-3AB2-BA70-FE4956C3AD69}"/>
              </a:ext>
            </a:extLst>
          </p:cNvPr>
          <p:cNvSpPr txBox="1"/>
          <p:nvPr/>
        </p:nvSpPr>
        <p:spPr>
          <a:xfrm>
            <a:off x="7999247" y="2276795"/>
            <a:ext cx="23225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>
                <a:latin typeface="Exo 2" pitchFamily="2" charset="-18"/>
                <a:ea typeface="Exo 2" pitchFamily="2" charset="-18"/>
              </a:rPr>
              <a:t>FK Nižná</a:t>
            </a:r>
          </a:p>
          <a:p>
            <a:r>
              <a:rPr lang="sk-SK" sz="1600" dirty="0">
                <a:latin typeface="Exo 2" pitchFamily="2" charset="-18"/>
                <a:ea typeface="Exo 2" pitchFamily="2" charset="-18"/>
              </a:rPr>
              <a:t>-</a:t>
            </a:r>
          </a:p>
          <a:p>
            <a:r>
              <a:rPr lang="sk-SK" sz="1600" dirty="0">
                <a:latin typeface="Exo 2" pitchFamily="2" charset="-18"/>
                <a:ea typeface="Exo 2" pitchFamily="2" charset="-18"/>
              </a:rPr>
              <a:t>-</a:t>
            </a:r>
          </a:p>
          <a:p>
            <a:r>
              <a:rPr lang="sk-SK" sz="1600" dirty="0">
                <a:latin typeface="Exo 2" pitchFamily="2" charset="-18"/>
                <a:ea typeface="Exo 2" pitchFamily="2" charset="-18"/>
              </a:rPr>
              <a:t>z 2. ligy Družstevník Dlhá nad Oravou</a:t>
            </a:r>
          </a:p>
        </p:txBody>
      </p:sp>
      <p:sp>
        <p:nvSpPr>
          <p:cNvPr id="13" name="Obdĺžnik 12">
            <a:extLst>
              <a:ext uri="{FF2B5EF4-FFF2-40B4-BE49-F238E27FC236}">
                <a16:creationId xmlns:a16="http://schemas.microsoft.com/office/drawing/2014/main" id="{7217599C-D83A-7A5D-8945-A345B1431375}"/>
              </a:ext>
            </a:extLst>
          </p:cNvPr>
          <p:cNvSpPr/>
          <p:nvPr/>
        </p:nvSpPr>
        <p:spPr>
          <a:xfrm rot="5400000" flipH="1">
            <a:off x="3209224" y="99680"/>
            <a:ext cx="45719" cy="35561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4000">
              <a:solidFill>
                <a:schemeClr val="accent2"/>
              </a:solidFill>
            </a:endParaRPr>
          </a:p>
        </p:txBody>
      </p:sp>
      <p:sp>
        <p:nvSpPr>
          <p:cNvPr id="14" name="Obdĺžnik 13">
            <a:extLst>
              <a:ext uri="{FF2B5EF4-FFF2-40B4-BE49-F238E27FC236}">
                <a16:creationId xmlns:a16="http://schemas.microsoft.com/office/drawing/2014/main" id="{0FFFFBAB-49E1-4D70-E453-A7B04E1BB65D}"/>
              </a:ext>
            </a:extLst>
          </p:cNvPr>
          <p:cNvSpPr/>
          <p:nvPr/>
        </p:nvSpPr>
        <p:spPr>
          <a:xfrm rot="5400000" flipH="1">
            <a:off x="8714676" y="99681"/>
            <a:ext cx="45719" cy="35561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4000">
              <a:solidFill>
                <a:schemeClr val="accent2"/>
              </a:solidFill>
            </a:endParaRPr>
          </a:p>
        </p:txBody>
      </p:sp>
      <p:cxnSp>
        <p:nvCxnSpPr>
          <p:cNvPr id="15" name="Rovná spojnica 14">
            <a:extLst>
              <a:ext uri="{FF2B5EF4-FFF2-40B4-BE49-F238E27FC236}">
                <a16:creationId xmlns:a16="http://schemas.microsoft.com/office/drawing/2014/main" id="{A4960B7E-D638-AB66-07D9-67F08B74C314}"/>
              </a:ext>
            </a:extLst>
          </p:cNvPr>
          <p:cNvCxnSpPr>
            <a:cxnSpLocks/>
          </p:cNvCxnSpPr>
          <p:nvPr/>
        </p:nvCxnSpPr>
        <p:spPr>
          <a:xfrm>
            <a:off x="6090356" y="1240003"/>
            <a:ext cx="0" cy="4228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689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ĺžnik 19">
            <a:extLst>
              <a:ext uri="{FF2B5EF4-FFF2-40B4-BE49-F238E27FC236}">
                <a16:creationId xmlns:a16="http://schemas.microsoft.com/office/drawing/2014/main" id="{65AADB75-7059-8A9E-CE99-10EB76BFB603}"/>
              </a:ext>
            </a:extLst>
          </p:cNvPr>
          <p:cNvSpPr/>
          <p:nvPr/>
        </p:nvSpPr>
        <p:spPr>
          <a:xfrm rot="5400000">
            <a:off x="-1567493" y="1567492"/>
            <a:ext cx="6858000" cy="3723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A4D4188F-9674-7FFA-EC0E-138C1509D6E0}"/>
              </a:ext>
            </a:extLst>
          </p:cNvPr>
          <p:cNvSpPr txBox="1"/>
          <p:nvPr/>
        </p:nvSpPr>
        <p:spPr>
          <a:xfrm>
            <a:off x="543644" y="2594154"/>
            <a:ext cx="3028895" cy="1601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4400" dirty="0">
                <a:solidFill>
                  <a:schemeClr val="bg1"/>
                </a:solidFill>
                <a:latin typeface="Coluna" panose="02000506000000020003" pitchFamily="50" charset="0"/>
              </a:rPr>
              <a:t>Žrebovacie </a:t>
            </a:r>
            <a:r>
              <a:rPr lang="sk-SK" sz="4400" dirty="0">
                <a:solidFill>
                  <a:schemeClr val="accent2"/>
                </a:solidFill>
                <a:latin typeface="Coluna" panose="02000506000000020003" pitchFamily="50" charset="0"/>
              </a:rPr>
              <a:t>čísla</a:t>
            </a: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E2784243-42AF-C735-1D86-54327739637E}"/>
              </a:ext>
            </a:extLst>
          </p:cNvPr>
          <p:cNvSpPr txBox="1"/>
          <p:nvPr/>
        </p:nvSpPr>
        <p:spPr>
          <a:xfrm>
            <a:off x="4640491" y="863011"/>
            <a:ext cx="221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VII. liga dospelí</a:t>
            </a:r>
            <a:endParaRPr lang="sk-SK" sz="2400" dirty="0">
              <a:solidFill>
                <a:schemeClr val="accent1">
                  <a:lumMod val="50000"/>
                </a:schemeClr>
              </a:solidFill>
              <a:latin typeface="Coluna" panose="02000506000000020003" pitchFamily="50" charset="0"/>
            </a:endParaRP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0BCBE72E-A5A0-2B3C-0C06-7830F8A98058}"/>
              </a:ext>
            </a:extLst>
          </p:cNvPr>
          <p:cNvSpPr txBox="1"/>
          <p:nvPr/>
        </p:nvSpPr>
        <p:spPr>
          <a:xfrm>
            <a:off x="8148838" y="863011"/>
            <a:ext cx="2296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>
                <a:solidFill>
                  <a:schemeClr val="accent1">
                    <a:lumMod val="50000"/>
                  </a:schemeClr>
                </a:solidFill>
                <a:latin typeface="Coluna" panose="02000506000000020003" pitchFamily="50" charset="0"/>
              </a:rPr>
              <a:t>VIII. liga dospelí</a:t>
            </a:r>
            <a:endParaRPr lang="sk-SK" sz="2400" dirty="0">
              <a:solidFill>
                <a:schemeClr val="accent1">
                  <a:lumMod val="50000"/>
                </a:schemeClr>
              </a:solidFill>
              <a:latin typeface="Coluna" panose="02000506000000020003" pitchFamily="50" charset="0"/>
            </a:endParaRPr>
          </a:p>
        </p:txBody>
      </p:sp>
      <p:graphicFrame>
        <p:nvGraphicFramePr>
          <p:cNvPr id="13" name="Tabuľka 12">
            <a:extLst>
              <a:ext uri="{FF2B5EF4-FFF2-40B4-BE49-F238E27FC236}">
                <a16:creationId xmlns:a16="http://schemas.microsoft.com/office/drawing/2014/main" id="{83DD02BB-7155-FE6C-23AD-7D556C6E3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059126"/>
              </p:ext>
            </p:extLst>
          </p:nvPr>
        </p:nvGraphicFramePr>
        <p:xfrm>
          <a:off x="4640491" y="1399763"/>
          <a:ext cx="3508347" cy="4632633"/>
        </p:xfrm>
        <a:graphic>
          <a:graphicData uri="http://schemas.openxmlformats.org/drawingml/2006/table">
            <a:tbl>
              <a:tblPr/>
              <a:tblGrid>
                <a:gridCol w="598259">
                  <a:extLst>
                    <a:ext uri="{9D8B030D-6E8A-4147-A177-3AD203B41FA5}">
                      <a16:colId xmlns:a16="http://schemas.microsoft.com/office/drawing/2014/main" val="3275804313"/>
                    </a:ext>
                  </a:extLst>
                </a:gridCol>
                <a:gridCol w="2910088">
                  <a:extLst>
                    <a:ext uri="{9D8B030D-6E8A-4147-A177-3AD203B41FA5}">
                      <a16:colId xmlns:a16="http://schemas.microsoft.com/office/drawing/2014/main" val="3575835100"/>
                    </a:ext>
                  </a:extLst>
                </a:gridCol>
              </a:tblGrid>
              <a:tr h="5626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dirty="0">
                          <a:latin typeface="Exo 2" pitchFamily="2" charset="-18"/>
                          <a:ea typeface="Exo 2" pitchFamily="2" charset="-18"/>
                        </a:rPr>
                        <a:t>Žreb. číslo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Exo 2" pitchFamily="2" charset="-18"/>
                          <a:ea typeface="Exo 2" pitchFamily="2" charset="-18"/>
                        </a:rPr>
                        <a:t>KLUB</a:t>
                      </a:r>
                      <a:endParaRPr lang="sk-SK" sz="1400" dirty="0">
                        <a:latin typeface="Exo 2" pitchFamily="2" charset="-18"/>
                        <a:ea typeface="Exo 2" pitchFamily="2" charset="-18"/>
                      </a:endParaRP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372651"/>
                  </a:ext>
                </a:extLst>
              </a:tr>
              <a:tr h="3268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dirty="0">
                          <a:latin typeface="Exo 2" pitchFamily="2" charset="-18"/>
                          <a:ea typeface="Exo 2" pitchFamily="2" charset="-18"/>
                        </a:rPr>
                        <a:t>1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TJ Oravská Lesná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0176510"/>
                  </a:ext>
                </a:extLst>
              </a:tr>
              <a:tr h="3268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2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OŠK Hruštín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490073"/>
                  </a:ext>
                </a:extLst>
              </a:tr>
              <a:tr h="3268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3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OFK Leštiny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5933729"/>
                  </a:ext>
                </a:extLst>
              </a:tr>
              <a:tr h="3268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4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TJ Tatran Zákamenné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829685"/>
                  </a:ext>
                </a:extLst>
              </a:tr>
              <a:tr h="3268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5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OŠK Breza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607831"/>
                  </a:ext>
                </a:extLst>
              </a:tr>
              <a:tr h="3268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6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FC TJ Oravský Podzámok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839622"/>
                  </a:ext>
                </a:extLst>
              </a:tr>
              <a:tr h="3398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7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TJ Tatran Oravské Veselé "B"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1189763"/>
                  </a:ext>
                </a:extLst>
              </a:tr>
              <a:tr h="4325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8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OŠK Babín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635137"/>
                  </a:ext>
                </a:extLst>
              </a:tr>
              <a:tr h="3268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9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>
                          <a:latin typeface="Exo 2" pitchFamily="2" charset="-18"/>
                          <a:ea typeface="Exo 2" pitchFamily="2" charset="-18"/>
                        </a:rPr>
                        <a:t>TJ Tatran Klin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839274"/>
                  </a:ext>
                </a:extLst>
              </a:tr>
              <a:tr h="3268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10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>
                          <a:latin typeface="Exo 2" pitchFamily="2" charset="-18"/>
                          <a:ea typeface="Exo 2" pitchFamily="2" charset="-18"/>
                        </a:rPr>
                        <a:t>OŠK Lokca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836601"/>
                  </a:ext>
                </a:extLst>
              </a:tr>
              <a:tr h="3561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11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>
                          <a:latin typeface="Exo 2" pitchFamily="2" charset="-18"/>
                          <a:ea typeface="Exo 2" pitchFamily="2" charset="-18"/>
                        </a:rPr>
                        <a:t>TJ Oravan Rabča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686869"/>
                  </a:ext>
                </a:extLst>
              </a:tr>
              <a:tr h="3268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12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TJ Družstevník Vitanová</a:t>
                      </a:r>
                    </a:p>
                  </a:txBody>
                  <a:tcPr marL="77665" marR="77665" marT="38833" marB="388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8437472"/>
                  </a:ext>
                </a:extLst>
              </a:tr>
            </a:tbl>
          </a:graphicData>
        </a:graphic>
      </p:graphicFrame>
      <p:graphicFrame>
        <p:nvGraphicFramePr>
          <p:cNvPr id="14" name="Tabuľka 13">
            <a:extLst>
              <a:ext uri="{FF2B5EF4-FFF2-40B4-BE49-F238E27FC236}">
                <a16:creationId xmlns:a16="http://schemas.microsoft.com/office/drawing/2014/main" id="{930531BC-C274-1E6C-767D-3A12E692FA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197785"/>
              </p:ext>
            </p:extLst>
          </p:nvPr>
        </p:nvGraphicFramePr>
        <p:xfrm>
          <a:off x="8148838" y="1424967"/>
          <a:ext cx="3293407" cy="3810000"/>
        </p:xfrm>
        <a:graphic>
          <a:graphicData uri="http://schemas.openxmlformats.org/drawingml/2006/table">
            <a:tbl>
              <a:tblPr/>
              <a:tblGrid>
                <a:gridCol w="682175">
                  <a:extLst>
                    <a:ext uri="{9D8B030D-6E8A-4147-A177-3AD203B41FA5}">
                      <a16:colId xmlns:a16="http://schemas.microsoft.com/office/drawing/2014/main" val="3952020076"/>
                    </a:ext>
                  </a:extLst>
                </a:gridCol>
                <a:gridCol w="2611232">
                  <a:extLst>
                    <a:ext uri="{9D8B030D-6E8A-4147-A177-3AD203B41FA5}">
                      <a16:colId xmlns:a16="http://schemas.microsoft.com/office/drawing/2014/main" val="131429652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Žreb. číslo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Exo 2" pitchFamily="2" charset="-18"/>
                          <a:ea typeface="Exo 2" pitchFamily="2" charset="-18"/>
                        </a:rPr>
                        <a:t>KLUB</a:t>
                      </a:r>
                      <a:endParaRPr lang="sk-SK" sz="1400" dirty="0">
                        <a:latin typeface="Exo 2" pitchFamily="2" charset="-18"/>
                        <a:ea typeface="Exo 2" pitchFamily="2" charset="-18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1675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OŠK Oravská Polhora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98691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TJ ŠK </a:t>
                      </a:r>
                      <a:r>
                        <a:rPr lang="sk-SK" sz="1400" b="1" dirty="0" err="1">
                          <a:latin typeface="Exo 2" pitchFamily="2" charset="-18"/>
                          <a:ea typeface="Exo 2" pitchFamily="2" charset="-18"/>
                        </a:rPr>
                        <a:t>Podbieľ</a:t>
                      </a:r>
                      <a:endParaRPr lang="sk-SK" sz="1400" b="1" dirty="0">
                        <a:latin typeface="Exo 2" pitchFamily="2" charset="-18"/>
                        <a:ea typeface="Exo 2" pitchFamily="2" charset="-18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83719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OŠK Istebné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98603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OŠK Sihelné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066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>
                          <a:latin typeface="Exo 2" pitchFamily="2" charset="-18"/>
                          <a:ea typeface="Exo 2" pitchFamily="2" charset="-18"/>
                        </a:rPr>
                        <a:t>TJ Diamond Lomná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2568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FK Oravan Brezovica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407013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>
                          <a:latin typeface="Exo 2" pitchFamily="2" charset="-18"/>
                          <a:ea typeface="Exo 2" pitchFamily="2" charset="-18"/>
                        </a:rPr>
                        <a:t>OŠK Zábiedovo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466612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TJ Tatran Zázrivá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3614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>
                          <a:latin typeface="Exo 2" pitchFamily="2" charset="-18"/>
                          <a:ea typeface="Exo 2" pitchFamily="2" charset="-18"/>
                        </a:rPr>
                        <a:t>9</a:t>
                      </a:r>
                      <a:endParaRPr lang="sk-SK" sz="1400" dirty="0">
                        <a:latin typeface="Exo 2" pitchFamily="2" charset="-18"/>
                        <a:ea typeface="Exo 2" pitchFamily="2" charset="-18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400" b="1" dirty="0">
                          <a:latin typeface="Exo 2" pitchFamily="2" charset="-18"/>
                          <a:ea typeface="Exo 2" pitchFamily="2" charset="-18"/>
                        </a:rPr>
                        <a:t>FK Nižná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214134"/>
                  </a:ext>
                </a:extLst>
              </a:tr>
            </a:tbl>
          </a:graphicData>
        </a:graphic>
      </p:graphicFrame>
      <p:sp>
        <p:nvSpPr>
          <p:cNvPr id="16" name="Obdĺžnik 15">
            <a:extLst>
              <a:ext uri="{FF2B5EF4-FFF2-40B4-BE49-F238E27FC236}">
                <a16:creationId xmlns:a16="http://schemas.microsoft.com/office/drawing/2014/main" id="{111F3301-C477-F412-CD39-7CD5005C72B0}"/>
              </a:ext>
            </a:extLst>
          </p:cNvPr>
          <p:cNvSpPr/>
          <p:nvPr/>
        </p:nvSpPr>
        <p:spPr>
          <a:xfrm rot="10800000">
            <a:off x="11965989" y="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9" name="Obrázok 18">
            <a:extLst>
              <a:ext uri="{FF2B5EF4-FFF2-40B4-BE49-F238E27FC236}">
                <a16:creationId xmlns:a16="http://schemas.microsoft.com/office/drawing/2014/main" id="{1D1B1106-DFF1-1CE3-C5AB-E01F99ADB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sp>
        <p:nvSpPr>
          <p:cNvPr id="2" name="Obdĺžnik 1">
            <a:extLst>
              <a:ext uri="{FF2B5EF4-FFF2-40B4-BE49-F238E27FC236}">
                <a16:creationId xmlns:a16="http://schemas.microsoft.com/office/drawing/2014/main" id="{856F5AF3-7F37-1523-7417-D2D8211DCA22}"/>
              </a:ext>
            </a:extLst>
          </p:cNvPr>
          <p:cNvSpPr/>
          <p:nvPr/>
        </p:nvSpPr>
        <p:spPr>
          <a:xfrm rot="5400000" flipH="1">
            <a:off x="5968247" y="26289"/>
            <a:ext cx="45719" cy="27012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4000">
              <a:solidFill>
                <a:schemeClr val="accent2"/>
              </a:solidFill>
            </a:endParaRP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9B51A70A-DE22-52F9-AC30-57030EF68ADD}"/>
              </a:ext>
            </a:extLst>
          </p:cNvPr>
          <p:cNvSpPr/>
          <p:nvPr/>
        </p:nvSpPr>
        <p:spPr>
          <a:xfrm rot="5400000" flipH="1">
            <a:off x="9454399" y="26289"/>
            <a:ext cx="45719" cy="27012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40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761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2A709-7AE1-CCD6-CB40-5D3CC6E85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ĺžnik 19">
            <a:extLst>
              <a:ext uri="{FF2B5EF4-FFF2-40B4-BE49-F238E27FC236}">
                <a16:creationId xmlns:a16="http://schemas.microsoft.com/office/drawing/2014/main" id="{7CD72AF7-148E-3FB2-C77F-8E1C5322D39F}"/>
              </a:ext>
            </a:extLst>
          </p:cNvPr>
          <p:cNvSpPr/>
          <p:nvPr/>
        </p:nvSpPr>
        <p:spPr>
          <a:xfrm rot="5400000">
            <a:off x="-1567493" y="1567492"/>
            <a:ext cx="6858000" cy="3723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7DD35C56-58A1-9EC4-5D17-DD007381DA96}"/>
              </a:ext>
            </a:extLst>
          </p:cNvPr>
          <p:cNvSpPr txBox="1"/>
          <p:nvPr/>
        </p:nvSpPr>
        <p:spPr>
          <a:xfrm>
            <a:off x="543644" y="2594154"/>
            <a:ext cx="3028895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4800" dirty="0">
                <a:solidFill>
                  <a:schemeClr val="bg1"/>
                </a:solidFill>
                <a:latin typeface="Coluna" panose="02000506000000020003" pitchFamily="50" charset="0"/>
              </a:rPr>
              <a:t>U-19</a:t>
            </a:r>
            <a:endParaRPr lang="sk-SK" sz="4800" dirty="0">
              <a:solidFill>
                <a:schemeClr val="accent2"/>
              </a:solidFill>
              <a:latin typeface="Coluna" panose="02000506000000020003" pitchFamily="50" charset="0"/>
            </a:endParaRPr>
          </a:p>
        </p:txBody>
      </p:sp>
      <p:sp>
        <p:nvSpPr>
          <p:cNvPr id="16" name="Obdĺžnik 15">
            <a:extLst>
              <a:ext uri="{FF2B5EF4-FFF2-40B4-BE49-F238E27FC236}">
                <a16:creationId xmlns:a16="http://schemas.microsoft.com/office/drawing/2014/main" id="{3BF234D9-0C7B-1B1B-FBC4-F7F5F22FBCF3}"/>
              </a:ext>
            </a:extLst>
          </p:cNvPr>
          <p:cNvSpPr/>
          <p:nvPr/>
        </p:nvSpPr>
        <p:spPr>
          <a:xfrm rot="10800000">
            <a:off x="11965989" y="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9" name="Obrázok 18">
            <a:extLst>
              <a:ext uri="{FF2B5EF4-FFF2-40B4-BE49-F238E27FC236}">
                <a16:creationId xmlns:a16="http://schemas.microsoft.com/office/drawing/2014/main" id="{9F9E7F59-C264-C871-2CA1-CE57CE536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graphicFrame>
        <p:nvGraphicFramePr>
          <p:cNvPr id="12" name="Tabuľka 11">
            <a:extLst>
              <a:ext uri="{FF2B5EF4-FFF2-40B4-BE49-F238E27FC236}">
                <a16:creationId xmlns:a16="http://schemas.microsoft.com/office/drawing/2014/main" id="{9BC283E3-6B11-C510-DB78-07E2C466C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38641"/>
              </p:ext>
            </p:extLst>
          </p:nvPr>
        </p:nvGraphicFramePr>
        <p:xfrm>
          <a:off x="4956362" y="975705"/>
          <a:ext cx="5765426" cy="4503420"/>
        </p:xfrm>
        <a:graphic>
          <a:graphicData uri="http://schemas.openxmlformats.org/drawingml/2006/table">
            <a:tbl>
              <a:tblPr/>
              <a:tblGrid>
                <a:gridCol w="1360050">
                  <a:extLst>
                    <a:ext uri="{9D8B030D-6E8A-4147-A177-3AD203B41FA5}">
                      <a16:colId xmlns:a16="http://schemas.microsoft.com/office/drawing/2014/main" val="3567597736"/>
                    </a:ext>
                  </a:extLst>
                </a:gridCol>
                <a:gridCol w="4405376">
                  <a:extLst>
                    <a:ext uri="{9D8B030D-6E8A-4147-A177-3AD203B41FA5}">
                      <a16:colId xmlns:a16="http://schemas.microsoft.com/office/drawing/2014/main" val="435420109"/>
                    </a:ext>
                  </a:extLst>
                </a:gridCol>
              </a:tblGrid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Družstevník Dlhá nad Oravou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7472255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Oravská Lesná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2711520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FK Nižná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4035853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FK Slovan Trstená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673991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Oravská Polhora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184951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Mútne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3284897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Slávia Rabčice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6509915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Sokol Zubrohlava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020739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Babín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263449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Blatná Habovka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398393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Tatran Chlebnice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981324"/>
                  </a:ext>
                </a:extLst>
              </a:tr>
              <a:tr h="2944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ŠK Olympia Bobrov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194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46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61F31-1665-214E-035E-08539BE3B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ĺžnik 19">
            <a:extLst>
              <a:ext uri="{FF2B5EF4-FFF2-40B4-BE49-F238E27FC236}">
                <a16:creationId xmlns:a16="http://schemas.microsoft.com/office/drawing/2014/main" id="{AA532C8A-C499-756C-EADE-8AD0EB935E24}"/>
              </a:ext>
            </a:extLst>
          </p:cNvPr>
          <p:cNvSpPr/>
          <p:nvPr/>
        </p:nvSpPr>
        <p:spPr>
          <a:xfrm rot="5400000">
            <a:off x="-1567493" y="1567492"/>
            <a:ext cx="6858000" cy="3723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2BB6D6EB-CA70-81FA-0CA9-62D16B8F941C}"/>
              </a:ext>
            </a:extLst>
          </p:cNvPr>
          <p:cNvSpPr txBox="1"/>
          <p:nvPr/>
        </p:nvSpPr>
        <p:spPr>
          <a:xfrm>
            <a:off x="543644" y="2594154"/>
            <a:ext cx="3028895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4800" dirty="0">
                <a:solidFill>
                  <a:schemeClr val="bg1"/>
                </a:solidFill>
                <a:latin typeface="Coluna" panose="02000506000000020003" pitchFamily="50" charset="0"/>
              </a:rPr>
              <a:t>U-15</a:t>
            </a:r>
            <a:endParaRPr lang="sk-SK" sz="4800" dirty="0">
              <a:solidFill>
                <a:schemeClr val="accent2"/>
              </a:solidFill>
              <a:latin typeface="Coluna" panose="02000506000000020003" pitchFamily="50" charset="0"/>
            </a:endParaRPr>
          </a:p>
        </p:txBody>
      </p:sp>
      <p:sp>
        <p:nvSpPr>
          <p:cNvPr id="16" name="Obdĺžnik 15">
            <a:extLst>
              <a:ext uri="{FF2B5EF4-FFF2-40B4-BE49-F238E27FC236}">
                <a16:creationId xmlns:a16="http://schemas.microsoft.com/office/drawing/2014/main" id="{8C05D8DE-5E83-F9C0-4686-9E87F37F1493}"/>
              </a:ext>
            </a:extLst>
          </p:cNvPr>
          <p:cNvSpPr/>
          <p:nvPr/>
        </p:nvSpPr>
        <p:spPr>
          <a:xfrm rot="10800000">
            <a:off x="11965989" y="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9" name="Obrázok 18">
            <a:extLst>
              <a:ext uri="{FF2B5EF4-FFF2-40B4-BE49-F238E27FC236}">
                <a16:creationId xmlns:a16="http://schemas.microsoft.com/office/drawing/2014/main" id="{6E55194E-AA6B-6B7A-DDBA-1D605A0ED6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graphicFrame>
        <p:nvGraphicFramePr>
          <p:cNvPr id="3" name="Tabuľka 2">
            <a:extLst>
              <a:ext uri="{FF2B5EF4-FFF2-40B4-BE49-F238E27FC236}">
                <a16:creationId xmlns:a16="http://schemas.microsoft.com/office/drawing/2014/main" id="{9B2DF850-F4B9-409B-8A58-FB012A2AB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777432"/>
              </p:ext>
            </p:extLst>
          </p:nvPr>
        </p:nvGraphicFramePr>
        <p:xfrm>
          <a:off x="4588807" y="514024"/>
          <a:ext cx="5720603" cy="6004560"/>
        </p:xfrm>
        <a:graphic>
          <a:graphicData uri="http://schemas.openxmlformats.org/drawingml/2006/table">
            <a:tbl>
              <a:tblPr/>
              <a:tblGrid>
                <a:gridCol w="1349476">
                  <a:extLst>
                    <a:ext uri="{9D8B030D-6E8A-4147-A177-3AD203B41FA5}">
                      <a16:colId xmlns:a16="http://schemas.microsoft.com/office/drawing/2014/main" val="1531923915"/>
                    </a:ext>
                  </a:extLst>
                </a:gridCol>
                <a:gridCol w="4371127">
                  <a:extLst>
                    <a:ext uri="{9D8B030D-6E8A-4147-A177-3AD203B41FA5}">
                      <a16:colId xmlns:a16="http://schemas.microsoft.com/office/drawing/2014/main" val="2378999187"/>
                    </a:ext>
                  </a:extLst>
                </a:gridCol>
              </a:tblGrid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FK Nižná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3577685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FK Slovan Trstená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374122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OFK Leštiny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9724659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Lokca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187687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Sihelné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986879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Veličná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9474769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Oravská Polhora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598738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Slovan Magura Vavrečka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943797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Sokol Zubrohlava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568493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Slávia Rabčice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19092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Hruštín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618023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Družstevník Dlhá nad Oravou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909759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Tatran Oravské Veselé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5403892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FK Oravan Brezovica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879475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Tatran Klin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639717"/>
                  </a:ext>
                </a:extLst>
              </a:tr>
              <a:tr h="35160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2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2400" b="1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Tatran Chlebnice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8211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52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A0DD5-2489-8384-88C7-D827C63CA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ĺžnik 19">
            <a:extLst>
              <a:ext uri="{FF2B5EF4-FFF2-40B4-BE49-F238E27FC236}">
                <a16:creationId xmlns:a16="http://schemas.microsoft.com/office/drawing/2014/main" id="{74606B04-D33D-CE00-1B96-800003181F4A}"/>
              </a:ext>
            </a:extLst>
          </p:cNvPr>
          <p:cNvSpPr/>
          <p:nvPr/>
        </p:nvSpPr>
        <p:spPr>
          <a:xfrm rot="5400000">
            <a:off x="-1567493" y="1567492"/>
            <a:ext cx="6858000" cy="3723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6AA7E1C3-E131-E7BA-A1E1-067160FFF047}"/>
              </a:ext>
            </a:extLst>
          </p:cNvPr>
          <p:cNvSpPr txBox="1"/>
          <p:nvPr/>
        </p:nvSpPr>
        <p:spPr>
          <a:xfrm>
            <a:off x="543644" y="2594154"/>
            <a:ext cx="3028895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4800" dirty="0">
                <a:solidFill>
                  <a:schemeClr val="bg1"/>
                </a:solidFill>
                <a:latin typeface="Coluna" panose="02000506000000020003" pitchFamily="50" charset="0"/>
              </a:rPr>
              <a:t>U-13</a:t>
            </a:r>
            <a:endParaRPr lang="sk-SK" sz="4800" dirty="0">
              <a:solidFill>
                <a:schemeClr val="accent2"/>
              </a:solidFill>
              <a:latin typeface="Coluna" panose="02000506000000020003" pitchFamily="50" charset="0"/>
            </a:endParaRPr>
          </a:p>
        </p:txBody>
      </p:sp>
      <p:sp>
        <p:nvSpPr>
          <p:cNvPr id="16" name="Obdĺžnik 15">
            <a:extLst>
              <a:ext uri="{FF2B5EF4-FFF2-40B4-BE49-F238E27FC236}">
                <a16:creationId xmlns:a16="http://schemas.microsoft.com/office/drawing/2014/main" id="{2768F4B8-D2FD-3EBE-E62C-A297249A6625}"/>
              </a:ext>
            </a:extLst>
          </p:cNvPr>
          <p:cNvSpPr/>
          <p:nvPr/>
        </p:nvSpPr>
        <p:spPr>
          <a:xfrm rot="10800000">
            <a:off x="11965989" y="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9" name="Obrázok 18">
            <a:extLst>
              <a:ext uri="{FF2B5EF4-FFF2-40B4-BE49-F238E27FC236}">
                <a16:creationId xmlns:a16="http://schemas.microsoft.com/office/drawing/2014/main" id="{432AC93B-CFFC-8D92-1EF0-F88E87A10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graphicFrame>
        <p:nvGraphicFramePr>
          <p:cNvPr id="4" name="Tabuľka 3">
            <a:extLst>
              <a:ext uri="{FF2B5EF4-FFF2-40B4-BE49-F238E27FC236}">
                <a16:creationId xmlns:a16="http://schemas.microsoft.com/office/drawing/2014/main" id="{19135A0F-E60F-5700-ACBA-F38877F6CD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956657"/>
              </p:ext>
            </p:extLst>
          </p:nvPr>
        </p:nvGraphicFramePr>
        <p:xfrm>
          <a:off x="3889562" y="2057601"/>
          <a:ext cx="3723014" cy="2838450"/>
        </p:xfrm>
        <a:graphic>
          <a:graphicData uri="http://schemas.openxmlformats.org/drawingml/2006/table">
            <a:tbl>
              <a:tblPr/>
              <a:tblGrid>
                <a:gridCol w="878249">
                  <a:extLst>
                    <a:ext uri="{9D8B030D-6E8A-4147-A177-3AD203B41FA5}">
                      <a16:colId xmlns:a16="http://schemas.microsoft.com/office/drawing/2014/main" val="2953299603"/>
                    </a:ext>
                  </a:extLst>
                </a:gridCol>
                <a:gridCol w="2844765">
                  <a:extLst>
                    <a:ext uri="{9D8B030D-6E8A-4147-A177-3AD203B41FA5}">
                      <a16:colId xmlns:a16="http://schemas.microsoft.com/office/drawing/2014/main" val="372968422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SKUPINA  "A"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3108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Tatran Zakamenné "B"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9134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Breza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13560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Sihelné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4255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Oravská Polhora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86575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OŠK Hruštín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706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Tatran Oravské Veselé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0033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Slovan Magura Vavrečka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99171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Oravan Oravská Jasenica "B"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5104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k-SK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FC Sedem Námestovo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940643"/>
                  </a:ext>
                </a:extLst>
              </a:tr>
            </a:tbl>
          </a:graphicData>
        </a:graphic>
      </p:graphicFrame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E9A2A69D-B1AD-EE69-509D-D43FF22E59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626629"/>
              </p:ext>
            </p:extLst>
          </p:nvPr>
        </p:nvGraphicFramePr>
        <p:xfrm>
          <a:off x="7612576" y="2057601"/>
          <a:ext cx="4221461" cy="3122295"/>
        </p:xfrm>
        <a:graphic>
          <a:graphicData uri="http://schemas.openxmlformats.org/drawingml/2006/table">
            <a:tbl>
              <a:tblPr/>
              <a:tblGrid>
                <a:gridCol w="995832">
                  <a:extLst>
                    <a:ext uri="{9D8B030D-6E8A-4147-A177-3AD203B41FA5}">
                      <a16:colId xmlns:a16="http://schemas.microsoft.com/office/drawing/2014/main" val="2510885207"/>
                    </a:ext>
                  </a:extLst>
                </a:gridCol>
                <a:gridCol w="3225629">
                  <a:extLst>
                    <a:ext uri="{9D8B030D-6E8A-4147-A177-3AD203B41FA5}">
                      <a16:colId xmlns:a16="http://schemas.microsoft.com/office/drawing/2014/main" val="282881783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SKUPINA  "B"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7531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FK Nižná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8075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Blatná Habovka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7083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FK Slovan Trstená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9472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Veličná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63930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Družstevník Dlhá nad Oravou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62328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Družstevník Oravská Poruba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16917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FK Oravan Brezovica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7411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FC TJ Oravský Podzámok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06202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Tatran Chlebnice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62922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Aptos Narrow" panose="020B0004020202020204" pitchFamily="34" charset="0"/>
                        </a:rPr>
                        <a:t>TJ Družstevník Vitanová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386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123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5B295-74C8-634E-31A0-CCFEEDD17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ĺžnik 19">
            <a:extLst>
              <a:ext uri="{FF2B5EF4-FFF2-40B4-BE49-F238E27FC236}">
                <a16:creationId xmlns:a16="http://schemas.microsoft.com/office/drawing/2014/main" id="{D36FC5C3-CC26-EAAD-4C3C-4815C02DEBF4}"/>
              </a:ext>
            </a:extLst>
          </p:cNvPr>
          <p:cNvSpPr/>
          <p:nvPr/>
        </p:nvSpPr>
        <p:spPr>
          <a:xfrm rot="5400000">
            <a:off x="-1567493" y="1567492"/>
            <a:ext cx="6858000" cy="3723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E681E04D-776F-175C-4395-49A52266BCE7}"/>
              </a:ext>
            </a:extLst>
          </p:cNvPr>
          <p:cNvSpPr txBox="1"/>
          <p:nvPr/>
        </p:nvSpPr>
        <p:spPr>
          <a:xfrm>
            <a:off x="543644" y="2594154"/>
            <a:ext cx="3028895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4800" dirty="0">
                <a:solidFill>
                  <a:schemeClr val="bg1"/>
                </a:solidFill>
                <a:latin typeface="Coluna" panose="02000506000000020003" pitchFamily="50" charset="0"/>
              </a:rPr>
              <a:t>U-11</a:t>
            </a:r>
            <a:endParaRPr lang="sk-SK" sz="4800" dirty="0">
              <a:solidFill>
                <a:schemeClr val="accent2"/>
              </a:solidFill>
              <a:latin typeface="Coluna" panose="02000506000000020003" pitchFamily="50" charset="0"/>
            </a:endParaRPr>
          </a:p>
        </p:txBody>
      </p:sp>
      <p:sp>
        <p:nvSpPr>
          <p:cNvPr id="16" name="Obdĺžnik 15">
            <a:extLst>
              <a:ext uri="{FF2B5EF4-FFF2-40B4-BE49-F238E27FC236}">
                <a16:creationId xmlns:a16="http://schemas.microsoft.com/office/drawing/2014/main" id="{80343FB8-B14E-3A65-9FD6-8A12516C53F0}"/>
              </a:ext>
            </a:extLst>
          </p:cNvPr>
          <p:cNvSpPr/>
          <p:nvPr/>
        </p:nvSpPr>
        <p:spPr>
          <a:xfrm rot="10800000">
            <a:off x="11965989" y="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9" name="Obrázok 18">
            <a:extLst>
              <a:ext uri="{FF2B5EF4-FFF2-40B4-BE49-F238E27FC236}">
                <a16:creationId xmlns:a16="http://schemas.microsoft.com/office/drawing/2014/main" id="{268D48BE-01E7-4C9A-FB0A-8E63AE324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graphicFrame>
        <p:nvGraphicFramePr>
          <p:cNvPr id="6" name="Tabuľka 5">
            <a:extLst>
              <a:ext uri="{FF2B5EF4-FFF2-40B4-BE49-F238E27FC236}">
                <a16:creationId xmlns:a16="http://schemas.microsoft.com/office/drawing/2014/main" id="{FE9F9BC7-20B9-A923-3F4F-467F521A6355}"/>
              </a:ext>
            </a:extLst>
          </p:cNvPr>
          <p:cNvGraphicFramePr>
            <a:graphicFrameLocks noGrp="1"/>
          </p:cNvGraphicFramePr>
          <p:nvPr/>
        </p:nvGraphicFramePr>
        <p:xfrm>
          <a:off x="4811385" y="327249"/>
          <a:ext cx="5668354" cy="26577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9268">
                  <a:extLst>
                    <a:ext uri="{9D8B030D-6E8A-4147-A177-3AD203B41FA5}">
                      <a16:colId xmlns:a16="http://schemas.microsoft.com/office/drawing/2014/main" val="1187141491"/>
                    </a:ext>
                  </a:extLst>
                </a:gridCol>
                <a:gridCol w="944726">
                  <a:extLst>
                    <a:ext uri="{9D8B030D-6E8A-4147-A177-3AD203B41FA5}">
                      <a16:colId xmlns:a16="http://schemas.microsoft.com/office/drawing/2014/main" val="2107223512"/>
                    </a:ext>
                  </a:extLst>
                </a:gridCol>
                <a:gridCol w="2204360">
                  <a:extLst>
                    <a:ext uri="{9D8B030D-6E8A-4147-A177-3AD203B41FA5}">
                      <a16:colId xmlns:a16="http://schemas.microsoft.com/office/drawing/2014/main" val="3116388750"/>
                    </a:ext>
                  </a:extLst>
                </a:gridCol>
              </a:tblGrid>
              <a:tr h="2502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100" b="1" u="none" strike="noStrike">
                          <a:effectLst/>
                        </a:rPr>
                        <a:t>A skupina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100" b="1" u="none" strike="noStrike" dirty="0">
                          <a:effectLst/>
                        </a:rPr>
                        <a:t>B skupina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8908395"/>
                  </a:ext>
                </a:extLst>
              </a:tr>
              <a:tr h="2502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Oravská Polhora "A"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Blatná Habovka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0129201"/>
                  </a:ext>
                </a:extLst>
              </a:tr>
              <a:tr h="2502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Tatran Klin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FK Slovan Trstená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2290694"/>
                  </a:ext>
                </a:extLst>
              </a:tr>
              <a:tr h="45297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Slovan Magura Vavrečka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ŠK Tvrdošín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2110914"/>
                  </a:ext>
                </a:extLst>
              </a:tr>
              <a:tr h="2502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Oravan Rabča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Roháče Zuberec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7165670"/>
                  </a:ext>
                </a:extLst>
              </a:tr>
              <a:tr h="2502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Mútne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Sokol Liesek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2408993"/>
                  </a:ext>
                </a:extLst>
              </a:tr>
              <a:tr h="2502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Sihelné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FK Oravan Brezovica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4122258"/>
                  </a:ext>
                </a:extLst>
              </a:tr>
              <a:tr h="45297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Tatran Oravské Veselé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Družstevník Vitanová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1968917"/>
                  </a:ext>
                </a:extLst>
              </a:tr>
              <a:tr h="2502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Novoť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636512"/>
                  </a:ext>
                </a:extLst>
              </a:tr>
            </a:tbl>
          </a:graphicData>
        </a:graphic>
      </p:graphicFrame>
      <p:graphicFrame>
        <p:nvGraphicFramePr>
          <p:cNvPr id="7" name="Tabuľka 6">
            <a:extLst>
              <a:ext uri="{FF2B5EF4-FFF2-40B4-BE49-F238E27FC236}">
                <a16:creationId xmlns:a16="http://schemas.microsoft.com/office/drawing/2014/main" id="{341EBEB3-6E5C-D3C9-4013-3E31D0F38663}"/>
              </a:ext>
            </a:extLst>
          </p:cNvPr>
          <p:cNvGraphicFramePr>
            <a:graphicFrameLocks noGrp="1"/>
          </p:cNvGraphicFramePr>
          <p:nvPr/>
        </p:nvGraphicFramePr>
        <p:xfrm>
          <a:off x="4811386" y="3426048"/>
          <a:ext cx="5668353" cy="28328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7543">
                  <a:extLst>
                    <a:ext uri="{9D8B030D-6E8A-4147-A177-3AD203B41FA5}">
                      <a16:colId xmlns:a16="http://schemas.microsoft.com/office/drawing/2014/main" val="2731812460"/>
                    </a:ext>
                  </a:extLst>
                </a:gridCol>
                <a:gridCol w="814004">
                  <a:extLst>
                    <a:ext uri="{9D8B030D-6E8A-4147-A177-3AD203B41FA5}">
                      <a16:colId xmlns:a16="http://schemas.microsoft.com/office/drawing/2014/main" val="3031726623"/>
                    </a:ext>
                  </a:extLst>
                </a:gridCol>
                <a:gridCol w="2526806">
                  <a:extLst>
                    <a:ext uri="{9D8B030D-6E8A-4147-A177-3AD203B41FA5}">
                      <a16:colId xmlns:a16="http://schemas.microsoft.com/office/drawing/2014/main" val="3616399829"/>
                    </a:ext>
                  </a:extLst>
                </a:gridCol>
              </a:tblGrid>
              <a:tr h="32154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100" b="1" u="none" strike="noStrike">
                          <a:effectLst/>
                        </a:rPr>
                        <a:t>C skupina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100" b="1" u="none" strike="noStrike" dirty="0">
                          <a:effectLst/>
                        </a:rPr>
                        <a:t>D skupina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1020262"/>
                  </a:ext>
                </a:extLst>
              </a:tr>
              <a:tr h="3215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Oravská Lesná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Fatran Zázrivá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879578"/>
                  </a:ext>
                </a:extLst>
              </a:tr>
              <a:tr h="58200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Tatran Zakamenné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Družstevník Dlhá nad Oravou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4444649"/>
                  </a:ext>
                </a:extLst>
              </a:tr>
              <a:tr h="3215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Oravská Polhora "B"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Breza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2391311"/>
                  </a:ext>
                </a:extLst>
              </a:tr>
              <a:tr h="3215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Sokol Zubrohlava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Veličná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1187381"/>
                  </a:ext>
                </a:extLst>
              </a:tr>
              <a:tr h="3215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Hruštín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Lokca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1765268"/>
                  </a:ext>
                </a:extLst>
              </a:tr>
              <a:tr h="3215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Babín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FC TJ Oravský Podzámok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4813843"/>
                  </a:ext>
                </a:extLst>
              </a:tr>
              <a:tr h="3215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ŠK Olympia Bobrov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 dirty="0">
                          <a:effectLst/>
                        </a:rPr>
                        <a:t>TJ Tatran Chlebnice</a:t>
                      </a:r>
                      <a:endParaRPr lang="sk-SK" sz="11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7150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0965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F28B3-28FF-D43D-911A-DFD304276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ĺžnik 19">
            <a:extLst>
              <a:ext uri="{FF2B5EF4-FFF2-40B4-BE49-F238E27FC236}">
                <a16:creationId xmlns:a16="http://schemas.microsoft.com/office/drawing/2014/main" id="{B963F426-0A20-B144-4DC2-85F15B6C4F6E}"/>
              </a:ext>
            </a:extLst>
          </p:cNvPr>
          <p:cNvSpPr/>
          <p:nvPr/>
        </p:nvSpPr>
        <p:spPr>
          <a:xfrm rot="5400000">
            <a:off x="-1567493" y="1567492"/>
            <a:ext cx="6858000" cy="3723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A4AF56BF-3683-64BC-3885-17873ABDB707}"/>
              </a:ext>
            </a:extLst>
          </p:cNvPr>
          <p:cNvSpPr txBox="1"/>
          <p:nvPr/>
        </p:nvSpPr>
        <p:spPr>
          <a:xfrm>
            <a:off x="543644" y="2594154"/>
            <a:ext cx="3028895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sk-SK" sz="4800" dirty="0">
                <a:solidFill>
                  <a:schemeClr val="bg1"/>
                </a:solidFill>
                <a:latin typeface="Coluna" panose="02000506000000020003" pitchFamily="50" charset="0"/>
              </a:rPr>
              <a:t>U-09</a:t>
            </a:r>
            <a:endParaRPr lang="sk-SK" sz="4800" dirty="0">
              <a:solidFill>
                <a:schemeClr val="accent2"/>
              </a:solidFill>
              <a:latin typeface="Coluna" panose="02000506000000020003" pitchFamily="50" charset="0"/>
            </a:endParaRPr>
          </a:p>
        </p:txBody>
      </p:sp>
      <p:sp>
        <p:nvSpPr>
          <p:cNvPr id="16" name="Obdĺžnik 15">
            <a:extLst>
              <a:ext uri="{FF2B5EF4-FFF2-40B4-BE49-F238E27FC236}">
                <a16:creationId xmlns:a16="http://schemas.microsoft.com/office/drawing/2014/main" id="{6DB096BA-873E-1374-CAB4-E17A38071046}"/>
              </a:ext>
            </a:extLst>
          </p:cNvPr>
          <p:cNvSpPr/>
          <p:nvPr/>
        </p:nvSpPr>
        <p:spPr>
          <a:xfrm rot="10800000">
            <a:off x="11965989" y="0"/>
            <a:ext cx="2286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9" name="Obrázok 18">
            <a:extLst>
              <a:ext uri="{FF2B5EF4-FFF2-40B4-BE49-F238E27FC236}">
                <a16:creationId xmlns:a16="http://schemas.microsoft.com/office/drawing/2014/main" id="{A4BDE4F0-2A03-211C-C999-C86330F69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26" y="5655332"/>
            <a:ext cx="733039" cy="932621"/>
          </a:xfrm>
          <a:prstGeom prst="rect">
            <a:avLst/>
          </a:prstGeom>
        </p:spPr>
      </p:pic>
      <p:graphicFrame>
        <p:nvGraphicFramePr>
          <p:cNvPr id="2" name="Tabuľka 1">
            <a:extLst>
              <a:ext uri="{FF2B5EF4-FFF2-40B4-BE49-F238E27FC236}">
                <a16:creationId xmlns:a16="http://schemas.microsoft.com/office/drawing/2014/main" id="{65EFAF4F-705A-5D40-EBC0-EDB3DE219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563210"/>
              </p:ext>
            </p:extLst>
          </p:nvPr>
        </p:nvGraphicFramePr>
        <p:xfrm>
          <a:off x="3917202" y="1248633"/>
          <a:ext cx="7158524" cy="37984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6167">
                  <a:extLst>
                    <a:ext uri="{9D8B030D-6E8A-4147-A177-3AD203B41FA5}">
                      <a16:colId xmlns:a16="http://schemas.microsoft.com/office/drawing/2014/main" val="1501089699"/>
                    </a:ext>
                  </a:extLst>
                </a:gridCol>
                <a:gridCol w="726063">
                  <a:extLst>
                    <a:ext uri="{9D8B030D-6E8A-4147-A177-3AD203B41FA5}">
                      <a16:colId xmlns:a16="http://schemas.microsoft.com/office/drawing/2014/main" val="524240025"/>
                    </a:ext>
                  </a:extLst>
                </a:gridCol>
                <a:gridCol w="1694146">
                  <a:extLst>
                    <a:ext uri="{9D8B030D-6E8A-4147-A177-3AD203B41FA5}">
                      <a16:colId xmlns:a16="http://schemas.microsoft.com/office/drawing/2014/main" val="1659931213"/>
                    </a:ext>
                  </a:extLst>
                </a:gridCol>
                <a:gridCol w="726063">
                  <a:extLst>
                    <a:ext uri="{9D8B030D-6E8A-4147-A177-3AD203B41FA5}">
                      <a16:colId xmlns:a16="http://schemas.microsoft.com/office/drawing/2014/main" val="421299854"/>
                    </a:ext>
                  </a:extLst>
                </a:gridCol>
                <a:gridCol w="2076085">
                  <a:extLst>
                    <a:ext uri="{9D8B030D-6E8A-4147-A177-3AD203B41FA5}">
                      <a16:colId xmlns:a16="http://schemas.microsoft.com/office/drawing/2014/main" val="2868115699"/>
                    </a:ext>
                  </a:extLst>
                </a:gridCol>
              </a:tblGrid>
              <a:tr h="3323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100" b="1" u="none" strike="noStrike" dirty="0">
                          <a:effectLst/>
                        </a:rPr>
                        <a:t>A skupina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100" b="1" u="none" strike="noStrike">
                          <a:effectLst/>
                        </a:rPr>
                        <a:t>B skupina</a:t>
                      </a: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100" b="1" u="none" strike="noStrike" dirty="0">
                          <a:effectLst/>
                        </a:rPr>
                        <a:t>C skupina</a:t>
                      </a:r>
                      <a:endParaRPr lang="sk-SK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8946341"/>
                  </a:ext>
                </a:extLst>
              </a:tr>
              <a:tr h="3323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Oravská Polhora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 dirty="0">
                          <a:effectLst/>
                        </a:rPr>
                        <a:t>FK Slovan Trstená</a:t>
                      </a:r>
                      <a:endParaRPr lang="sk-SK" sz="11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MŠK Námestovo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100226"/>
                  </a:ext>
                </a:extLst>
              </a:tr>
              <a:tr h="3323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Tatran Klin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 dirty="0">
                          <a:effectLst/>
                        </a:rPr>
                        <a:t>ŠK Tvrdošín</a:t>
                      </a:r>
                      <a:endParaRPr lang="sk-SK" sz="11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Oravská Lesná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8101888"/>
                  </a:ext>
                </a:extLst>
              </a:tr>
              <a:tr h="601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Slovan Magura Vavrečka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 dirty="0">
                          <a:effectLst/>
                        </a:rPr>
                        <a:t>TJ Veličná</a:t>
                      </a:r>
                      <a:endParaRPr lang="sk-SK" sz="11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Tatran Zakamenné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7169520"/>
                  </a:ext>
                </a:extLst>
              </a:tr>
              <a:tr h="3323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Oravan Rabča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 dirty="0">
                          <a:effectLst/>
                        </a:rPr>
                        <a:t>TJ Sokol Liesek</a:t>
                      </a:r>
                      <a:endParaRPr lang="sk-SK" sz="11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Hruštín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546055"/>
                  </a:ext>
                </a:extLst>
              </a:tr>
              <a:tr h="3323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Slávia Rabčice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 dirty="0">
                          <a:effectLst/>
                        </a:rPr>
                        <a:t>FK Oravan Brezovica</a:t>
                      </a:r>
                      <a:endParaRPr lang="sk-SK" sz="11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OŠK Babín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3992652"/>
                  </a:ext>
                </a:extLst>
              </a:tr>
              <a:tr h="601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Mútne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 dirty="0">
                          <a:effectLst/>
                        </a:rPr>
                        <a:t>TJ Družstevník Vitanová</a:t>
                      </a:r>
                      <a:endParaRPr lang="sk-SK" sz="1100" b="0" i="0" u="none" strike="noStrike" dirty="0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Diamond Lomná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7545026"/>
                  </a:ext>
                </a:extLst>
              </a:tr>
              <a:tr h="601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TJ Tatran Oravské Veselé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Oravan Oravská Jasenica "B"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86312"/>
                  </a:ext>
                </a:extLst>
              </a:tr>
              <a:tr h="33232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k-SK" sz="1100" u="none" strike="noStrike">
                          <a:effectLst/>
                        </a:rPr>
                        <a:t>Beňadovo</a:t>
                      </a:r>
                      <a:endParaRPr lang="sk-SK" sz="1100" b="0" i="0" u="none" strike="noStrike">
                        <a:solidFill>
                          <a:srgbClr val="00B05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4464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8413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elená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Motí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316</TotalTime>
  <Words>901</Words>
  <Application>Microsoft Office PowerPoint</Application>
  <PresentationFormat>Širokouhlá</PresentationFormat>
  <Paragraphs>329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20" baseType="lpstr">
      <vt:lpstr>Poppins</vt:lpstr>
      <vt:lpstr>Arial</vt:lpstr>
      <vt:lpstr>Aptos Display</vt:lpstr>
      <vt:lpstr>Exo 2</vt:lpstr>
      <vt:lpstr>Aptos</vt:lpstr>
      <vt:lpstr>Coluna</vt:lpstr>
      <vt:lpstr>Aptos Narrow</vt:lpstr>
      <vt:lpstr>Office Theme</vt:lpstr>
      <vt:lpstr>Oravský FUTBALOVÝ Zväz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Stanislava Červeňová</dc:creator>
  <cp:lastModifiedBy>František Slameník</cp:lastModifiedBy>
  <cp:revision>11</cp:revision>
  <dcterms:created xsi:type="dcterms:W3CDTF">2026-06-30T06:10:29Z</dcterms:created>
  <dcterms:modified xsi:type="dcterms:W3CDTF">2026-07-01T09:30:36Z</dcterms:modified>
</cp:coreProperties>
</file>